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9" r:id="rId3"/>
    <p:sldId id="260" r:id="rId4"/>
    <p:sldId id="261" r:id="rId5"/>
    <p:sldId id="271" r:id="rId6"/>
    <p:sldId id="263" r:id="rId7"/>
    <p:sldId id="258" r:id="rId8"/>
    <p:sldId id="262" r:id="rId9"/>
    <p:sldId id="274" r:id="rId10"/>
    <p:sldId id="272" r:id="rId11"/>
    <p:sldId id="275" r:id="rId12"/>
    <p:sldId id="276" r:id="rId13"/>
    <p:sldId id="281" r:id="rId14"/>
    <p:sldId id="282" r:id="rId15"/>
    <p:sldId id="278" r:id="rId16"/>
    <p:sldId id="290" r:id="rId17"/>
    <p:sldId id="284" r:id="rId18"/>
    <p:sldId id="289" r:id="rId19"/>
    <p:sldId id="280" r:id="rId20"/>
    <p:sldId id="279" r:id="rId21"/>
    <p:sldId id="285" r:id="rId22"/>
    <p:sldId id="28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tware CS" initials="S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557" autoAdjust="0"/>
  </p:normalViewPr>
  <p:slideViewPr>
    <p:cSldViewPr snapToGrid="0">
      <p:cViewPr varScale="1">
        <p:scale>
          <a:sx n="114" d="100"/>
          <a:sy n="114" d="100"/>
        </p:scale>
        <p:origin x="-3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0F481-C6F0-40D6-AAEC-5C93569161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9A0300-FCC6-489F-82E5-314BF8E2988D}">
      <dgm:prSet custT="1"/>
      <dgm:spPr/>
      <dgm:t>
        <a:bodyPr/>
        <a:lstStyle/>
        <a:p>
          <a:r>
            <a:rPr lang="hr-HR" sz="240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Zapošljavanje psihologa 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kao suradnika na Projektu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06AC9E-5A57-45D6-B3E3-8B92039C5166}" type="parTrans" cxnId="{D2531DA7-710B-4984-9293-03555CDB3A60}">
      <dgm:prSet/>
      <dgm:spPr/>
      <dgm:t>
        <a:bodyPr/>
        <a:lstStyle/>
        <a:p>
          <a:endParaRPr lang="en-US"/>
        </a:p>
      </dgm:t>
    </dgm:pt>
    <dgm:pt modelId="{1A2F464F-53F7-4033-9F29-8498BB0965B4}" type="sibTrans" cxnId="{D2531DA7-710B-4984-9293-03555CDB3A60}">
      <dgm:prSet/>
      <dgm:spPr/>
      <dgm:t>
        <a:bodyPr/>
        <a:lstStyle/>
        <a:p>
          <a:endParaRPr lang="en-US"/>
        </a:p>
      </dgm:t>
    </dgm:pt>
    <dgm:pt modelId="{305904D9-31F4-4884-8000-DDC225B3074C}">
      <dgm:prSet custT="1"/>
      <dgm:spPr/>
      <dgm:t>
        <a:bodyPr/>
        <a:lstStyle/>
        <a:p>
          <a:r>
            <a:rPr lang="hr-HR" sz="240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Održana četiri sastanka 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 ciljem dogovora oko provedbe projektnih aktivnosti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78480F-208D-4D5F-9067-6100EAD5AD19}" type="parTrans" cxnId="{8391769B-AC9E-4185-A4F2-54685A6E95DD}">
      <dgm:prSet/>
      <dgm:spPr/>
      <dgm:t>
        <a:bodyPr/>
        <a:lstStyle/>
        <a:p>
          <a:endParaRPr lang="en-US"/>
        </a:p>
      </dgm:t>
    </dgm:pt>
    <dgm:pt modelId="{6341D972-8496-4C76-935E-A6E629D4E80A}" type="sibTrans" cxnId="{8391769B-AC9E-4185-A4F2-54685A6E95DD}">
      <dgm:prSet/>
      <dgm:spPr/>
      <dgm:t>
        <a:bodyPr/>
        <a:lstStyle/>
        <a:p>
          <a:endParaRPr lang="en-US"/>
        </a:p>
      </dgm:t>
    </dgm:pt>
    <dgm:pt modelId="{D16C6652-53EB-4A2B-836D-72134DEA6280}">
      <dgm:prSet custT="1"/>
      <dgm:spPr/>
      <dgm:t>
        <a:bodyPr/>
        <a:lstStyle/>
        <a:p>
          <a:r>
            <a:rPr lang="hr-HR" sz="240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Planiranje aktivnosti vezanih uz promidžbu i vidljivost projekta</a:t>
          </a:r>
          <a:endParaRPr lang="en-US" sz="240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EB1F4-958E-48A0-9B1C-8798E02A19D9}" type="parTrans" cxnId="{B7911A3C-4EE5-4274-BDC7-6888708ADA7F}">
      <dgm:prSet/>
      <dgm:spPr/>
      <dgm:t>
        <a:bodyPr/>
        <a:lstStyle/>
        <a:p>
          <a:endParaRPr lang="en-US"/>
        </a:p>
      </dgm:t>
    </dgm:pt>
    <dgm:pt modelId="{859046FB-6BBA-4AA6-8216-C4C39DC44938}" type="sibTrans" cxnId="{B7911A3C-4EE5-4274-BDC7-6888708ADA7F}">
      <dgm:prSet/>
      <dgm:spPr/>
      <dgm:t>
        <a:bodyPr/>
        <a:lstStyle/>
        <a:p>
          <a:endParaRPr lang="en-US"/>
        </a:p>
      </dgm:t>
    </dgm:pt>
    <dgm:pt modelId="{16B40CCF-B109-43CC-8F4E-09CACFBC004F}" type="pres">
      <dgm:prSet presAssocID="{E990F481-C6F0-40D6-AAEC-5C935691616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C7CF8393-6647-4FF0-A317-DE34C6631BBC}" type="pres">
      <dgm:prSet presAssocID="{319A0300-FCC6-489F-82E5-314BF8E2988D}" presName="thickLine" presStyleLbl="alignNode1" presStyleIdx="0" presStyleCnt="3"/>
      <dgm:spPr/>
    </dgm:pt>
    <dgm:pt modelId="{DDC0785C-DA84-4462-994B-6715B33C0B4F}" type="pres">
      <dgm:prSet presAssocID="{319A0300-FCC6-489F-82E5-314BF8E2988D}" presName="horz1" presStyleCnt="0"/>
      <dgm:spPr/>
    </dgm:pt>
    <dgm:pt modelId="{0388CE21-364A-461E-B636-97E4D08B03A7}" type="pres">
      <dgm:prSet presAssocID="{319A0300-FCC6-489F-82E5-314BF8E2988D}" presName="tx1" presStyleLbl="revTx" presStyleIdx="0" presStyleCnt="3"/>
      <dgm:spPr/>
      <dgm:t>
        <a:bodyPr/>
        <a:lstStyle/>
        <a:p>
          <a:endParaRPr lang="hr-HR"/>
        </a:p>
      </dgm:t>
    </dgm:pt>
    <dgm:pt modelId="{84948F07-9875-43CE-A2E0-FF00DD8854DD}" type="pres">
      <dgm:prSet presAssocID="{319A0300-FCC6-489F-82E5-314BF8E2988D}" presName="vert1" presStyleCnt="0"/>
      <dgm:spPr/>
    </dgm:pt>
    <dgm:pt modelId="{DDA8D431-B12E-4AFD-8743-A324D0A9C737}" type="pres">
      <dgm:prSet presAssocID="{305904D9-31F4-4884-8000-DDC225B3074C}" presName="thickLine" presStyleLbl="alignNode1" presStyleIdx="1" presStyleCnt="3"/>
      <dgm:spPr/>
    </dgm:pt>
    <dgm:pt modelId="{5A029EC6-0546-42D9-ACD2-BB33A93E7EA9}" type="pres">
      <dgm:prSet presAssocID="{305904D9-31F4-4884-8000-DDC225B3074C}" presName="horz1" presStyleCnt="0"/>
      <dgm:spPr/>
    </dgm:pt>
    <dgm:pt modelId="{9591D311-7FDE-4D42-B44A-0D26EB6A6BE7}" type="pres">
      <dgm:prSet presAssocID="{305904D9-31F4-4884-8000-DDC225B3074C}" presName="tx1" presStyleLbl="revTx" presStyleIdx="1" presStyleCnt="3"/>
      <dgm:spPr/>
      <dgm:t>
        <a:bodyPr/>
        <a:lstStyle/>
        <a:p>
          <a:endParaRPr lang="hr-HR"/>
        </a:p>
      </dgm:t>
    </dgm:pt>
    <dgm:pt modelId="{BA13197C-2781-4CFA-9DC1-EA0D07A247D4}" type="pres">
      <dgm:prSet presAssocID="{305904D9-31F4-4884-8000-DDC225B3074C}" presName="vert1" presStyleCnt="0"/>
      <dgm:spPr/>
    </dgm:pt>
    <dgm:pt modelId="{CD8E5588-1F3F-471A-B78F-A6BC8D3D9013}" type="pres">
      <dgm:prSet presAssocID="{D16C6652-53EB-4A2B-836D-72134DEA6280}" presName="thickLine" presStyleLbl="alignNode1" presStyleIdx="2" presStyleCnt="3"/>
      <dgm:spPr/>
    </dgm:pt>
    <dgm:pt modelId="{DCBB9D2B-FE3B-47AF-99B9-E64784B22EDE}" type="pres">
      <dgm:prSet presAssocID="{D16C6652-53EB-4A2B-836D-72134DEA6280}" presName="horz1" presStyleCnt="0"/>
      <dgm:spPr/>
    </dgm:pt>
    <dgm:pt modelId="{865D1DA7-D910-4DDF-A06E-E4728652D42B}" type="pres">
      <dgm:prSet presAssocID="{D16C6652-53EB-4A2B-836D-72134DEA6280}" presName="tx1" presStyleLbl="revTx" presStyleIdx="2" presStyleCnt="3"/>
      <dgm:spPr/>
      <dgm:t>
        <a:bodyPr/>
        <a:lstStyle/>
        <a:p>
          <a:endParaRPr lang="hr-HR"/>
        </a:p>
      </dgm:t>
    </dgm:pt>
    <dgm:pt modelId="{B1F46D9A-9712-4CFC-81B2-602191E2E0CC}" type="pres">
      <dgm:prSet presAssocID="{D16C6652-53EB-4A2B-836D-72134DEA6280}" presName="vert1" presStyleCnt="0"/>
      <dgm:spPr/>
    </dgm:pt>
  </dgm:ptLst>
  <dgm:cxnLst>
    <dgm:cxn modelId="{ACA47BC7-F9BF-4BDF-99C6-20682DC51107}" type="presOf" srcId="{D16C6652-53EB-4A2B-836D-72134DEA6280}" destId="{865D1DA7-D910-4DDF-A06E-E4728652D42B}" srcOrd="0" destOrd="0" presId="urn:microsoft.com/office/officeart/2008/layout/LinedList"/>
    <dgm:cxn modelId="{D2531DA7-710B-4984-9293-03555CDB3A60}" srcId="{E990F481-C6F0-40D6-AAEC-5C9356916160}" destId="{319A0300-FCC6-489F-82E5-314BF8E2988D}" srcOrd="0" destOrd="0" parTransId="{A106AC9E-5A57-45D6-B3E3-8B92039C5166}" sibTransId="{1A2F464F-53F7-4033-9F29-8498BB0965B4}"/>
    <dgm:cxn modelId="{8391769B-AC9E-4185-A4F2-54685A6E95DD}" srcId="{E990F481-C6F0-40D6-AAEC-5C9356916160}" destId="{305904D9-31F4-4884-8000-DDC225B3074C}" srcOrd="1" destOrd="0" parTransId="{9278480F-208D-4D5F-9067-6100EAD5AD19}" sibTransId="{6341D972-8496-4C76-935E-A6E629D4E80A}"/>
    <dgm:cxn modelId="{D5BA6D00-0DC1-4546-A445-A6BD41EEFCF7}" type="presOf" srcId="{305904D9-31F4-4884-8000-DDC225B3074C}" destId="{9591D311-7FDE-4D42-B44A-0D26EB6A6BE7}" srcOrd="0" destOrd="0" presId="urn:microsoft.com/office/officeart/2008/layout/LinedList"/>
    <dgm:cxn modelId="{B7911A3C-4EE5-4274-BDC7-6888708ADA7F}" srcId="{E990F481-C6F0-40D6-AAEC-5C9356916160}" destId="{D16C6652-53EB-4A2B-836D-72134DEA6280}" srcOrd="2" destOrd="0" parTransId="{CC5EB1F4-958E-48A0-9B1C-8798E02A19D9}" sibTransId="{859046FB-6BBA-4AA6-8216-C4C39DC44938}"/>
    <dgm:cxn modelId="{1B793A30-BE44-478B-98F3-566FAB9F592A}" type="presOf" srcId="{E990F481-C6F0-40D6-AAEC-5C9356916160}" destId="{16B40CCF-B109-43CC-8F4E-09CACFBC004F}" srcOrd="0" destOrd="0" presId="urn:microsoft.com/office/officeart/2008/layout/LinedList"/>
    <dgm:cxn modelId="{88B726F7-3339-4EDD-A310-C4C32FC91D12}" type="presOf" srcId="{319A0300-FCC6-489F-82E5-314BF8E2988D}" destId="{0388CE21-364A-461E-B636-97E4D08B03A7}" srcOrd="0" destOrd="0" presId="urn:microsoft.com/office/officeart/2008/layout/LinedList"/>
    <dgm:cxn modelId="{4C010DB0-C6EA-4FCD-A966-5FFC9B5D5447}" type="presParOf" srcId="{16B40CCF-B109-43CC-8F4E-09CACFBC004F}" destId="{C7CF8393-6647-4FF0-A317-DE34C6631BBC}" srcOrd="0" destOrd="0" presId="urn:microsoft.com/office/officeart/2008/layout/LinedList"/>
    <dgm:cxn modelId="{482B355C-8020-4656-A351-2C56918689DF}" type="presParOf" srcId="{16B40CCF-B109-43CC-8F4E-09CACFBC004F}" destId="{DDC0785C-DA84-4462-994B-6715B33C0B4F}" srcOrd="1" destOrd="0" presId="urn:microsoft.com/office/officeart/2008/layout/LinedList"/>
    <dgm:cxn modelId="{4506587E-B97A-4E59-AB63-3421A5FA639F}" type="presParOf" srcId="{DDC0785C-DA84-4462-994B-6715B33C0B4F}" destId="{0388CE21-364A-461E-B636-97E4D08B03A7}" srcOrd="0" destOrd="0" presId="urn:microsoft.com/office/officeart/2008/layout/LinedList"/>
    <dgm:cxn modelId="{B880803B-5A33-4C4E-B781-205762C81A35}" type="presParOf" srcId="{DDC0785C-DA84-4462-994B-6715B33C0B4F}" destId="{84948F07-9875-43CE-A2E0-FF00DD8854DD}" srcOrd="1" destOrd="0" presId="urn:microsoft.com/office/officeart/2008/layout/LinedList"/>
    <dgm:cxn modelId="{2D577BD3-883A-40FB-9085-8BB5E0F9CEEC}" type="presParOf" srcId="{16B40CCF-B109-43CC-8F4E-09CACFBC004F}" destId="{DDA8D431-B12E-4AFD-8743-A324D0A9C737}" srcOrd="2" destOrd="0" presId="urn:microsoft.com/office/officeart/2008/layout/LinedList"/>
    <dgm:cxn modelId="{2C1D02E7-574B-4472-8BD0-93F6EE42F662}" type="presParOf" srcId="{16B40CCF-B109-43CC-8F4E-09CACFBC004F}" destId="{5A029EC6-0546-42D9-ACD2-BB33A93E7EA9}" srcOrd="3" destOrd="0" presId="urn:microsoft.com/office/officeart/2008/layout/LinedList"/>
    <dgm:cxn modelId="{B97E7208-274C-49DF-A065-20CB5BD81E6B}" type="presParOf" srcId="{5A029EC6-0546-42D9-ACD2-BB33A93E7EA9}" destId="{9591D311-7FDE-4D42-B44A-0D26EB6A6BE7}" srcOrd="0" destOrd="0" presId="urn:microsoft.com/office/officeart/2008/layout/LinedList"/>
    <dgm:cxn modelId="{1BFD4C67-E87D-4D93-8D78-0B7285776F7F}" type="presParOf" srcId="{5A029EC6-0546-42D9-ACD2-BB33A93E7EA9}" destId="{BA13197C-2781-4CFA-9DC1-EA0D07A247D4}" srcOrd="1" destOrd="0" presId="urn:microsoft.com/office/officeart/2008/layout/LinedList"/>
    <dgm:cxn modelId="{96A3A32B-7C4C-41D3-9979-2AAE785CAC3D}" type="presParOf" srcId="{16B40CCF-B109-43CC-8F4E-09CACFBC004F}" destId="{CD8E5588-1F3F-471A-B78F-A6BC8D3D9013}" srcOrd="4" destOrd="0" presId="urn:microsoft.com/office/officeart/2008/layout/LinedList"/>
    <dgm:cxn modelId="{7B24082A-816F-4DAE-957D-B4C26AF98BF8}" type="presParOf" srcId="{16B40CCF-B109-43CC-8F4E-09CACFBC004F}" destId="{DCBB9D2B-FE3B-47AF-99B9-E64784B22EDE}" srcOrd="5" destOrd="0" presId="urn:microsoft.com/office/officeart/2008/layout/LinedList"/>
    <dgm:cxn modelId="{444B0CD0-DAFE-45AA-ACA7-92D35634E62E}" type="presParOf" srcId="{DCBB9D2B-FE3B-47AF-99B9-E64784B22EDE}" destId="{865D1DA7-D910-4DDF-A06E-E4728652D42B}" srcOrd="0" destOrd="0" presId="urn:microsoft.com/office/officeart/2008/layout/LinedList"/>
    <dgm:cxn modelId="{88A7FA5E-305C-4E86-813D-BB06EB3040A7}" type="presParOf" srcId="{DCBB9D2B-FE3B-47AF-99B9-E64784B22EDE}" destId="{B1F46D9A-9712-4CFC-81B2-602191E2E0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F8393-6647-4FF0-A317-DE34C6631BBC}">
      <dsp:nvSpPr>
        <dsp:cNvPr id="0" name=""/>
        <dsp:cNvSpPr/>
      </dsp:nvSpPr>
      <dsp:spPr>
        <a:xfrm>
          <a:off x="0" y="2081"/>
          <a:ext cx="86732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8CE21-364A-461E-B636-97E4D08B03A7}">
      <dsp:nvSpPr>
        <dsp:cNvPr id="0" name=""/>
        <dsp:cNvSpPr/>
      </dsp:nvSpPr>
      <dsp:spPr>
        <a:xfrm>
          <a:off x="0" y="2081"/>
          <a:ext cx="8673219" cy="141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Zapošljavanje psihologa 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kao suradnika na Projektu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81"/>
        <a:ext cx="8673219" cy="1419376"/>
      </dsp:txXfrm>
    </dsp:sp>
    <dsp:sp modelId="{DDA8D431-B12E-4AFD-8743-A324D0A9C737}">
      <dsp:nvSpPr>
        <dsp:cNvPr id="0" name=""/>
        <dsp:cNvSpPr/>
      </dsp:nvSpPr>
      <dsp:spPr>
        <a:xfrm>
          <a:off x="0" y="1421458"/>
          <a:ext cx="86732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1D311-7FDE-4D42-B44A-0D26EB6A6BE7}">
      <dsp:nvSpPr>
        <dsp:cNvPr id="0" name=""/>
        <dsp:cNvSpPr/>
      </dsp:nvSpPr>
      <dsp:spPr>
        <a:xfrm>
          <a:off x="0" y="1421458"/>
          <a:ext cx="8673219" cy="141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Održana četiri sastanka 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 ciljem dogovora oko provedbe projektnih aktivnosti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21458"/>
        <a:ext cx="8673219" cy="1419376"/>
      </dsp:txXfrm>
    </dsp:sp>
    <dsp:sp modelId="{CD8E5588-1F3F-471A-B78F-A6BC8D3D9013}">
      <dsp:nvSpPr>
        <dsp:cNvPr id="0" name=""/>
        <dsp:cNvSpPr/>
      </dsp:nvSpPr>
      <dsp:spPr>
        <a:xfrm>
          <a:off x="0" y="2840834"/>
          <a:ext cx="86732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D1DA7-D910-4DDF-A06E-E4728652D42B}">
      <dsp:nvSpPr>
        <dsp:cNvPr id="0" name=""/>
        <dsp:cNvSpPr/>
      </dsp:nvSpPr>
      <dsp:spPr>
        <a:xfrm>
          <a:off x="0" y="2840834"/>
          <a:ext cx="8673219" cy="141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Planiranje aktivnosti vezanih uz promidžbu i vidljivost projekta</a:t>
          </a:r>
          <a:endParaRPr lang="en-US" sz="24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40834"/>
        <a:ext cx="8673219" cy="1419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A0992-D16C-4FF8-82FD-CEA923A7A49A}" type="datetimeFigureOut">
              <a:rPr lang="hr-HR" smtClean="0"/>
              <a:t>14.12.2023.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62E9-4E59-4461-835C-D452C6BE827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036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0C902-ECB4-4C3D-94C7-D737BFFF9C0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0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0C902-ECB4-4C3D-94C7-D737BFFF9C0E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204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0C902-ECB4-4C3D-94C7-D737BFFF9C0E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8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017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017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4799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22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555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4193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229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205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9153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340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8239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13DAC-22EB-4599-B1AE-67827F88A7F0}" type="datetimeFigureOut">
              <a:rPr lang="hr-HR" smtClean="0"/>
              <a:t>14.12.2023.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58A46-F038-4125-8D2D-40ABBF50EED0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5935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0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AC6E486A-DB7F-408E-A2A9-C6AB01970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773" y="5541933"/>
            <a:ext cx="1384454" cy="118348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55E4B62-DBFA-6592-6420-607E6DB59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345" y="1822064"/>
            <a:ext cx="9334704" cy="2225601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hr-HR" sz="27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Završna konferencija</a:t>
            </a: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projekta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hr-HR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hr-HR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hr-HR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Trening životnih vještina za prevenciju ovisnosti o alkoholu, kockanju i novim tehnologijama </a:t>
            </a:r>
            <a:b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kod djece i mladih</a:t>
            </a:r>
            <a:endParaRPr lang="hr-HR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6C54E65C-8ED5-F6CD-7D13-CD1C2BF76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643" y="5541933"/>
            <a:ext cx="3680749" cy="497390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Koprivnica, 15.12.2023. </a:t>
            </a:r>
          </a:p>
        </p:txBody>
      </p:sp>
      <p:sp>
        <p:nvSpPr>
          <p:cNvPr id="15" name="Podnaslov 2">
            <a:extLst>
              <a:ext uri="{FF2B5EF4-FFF2-40B4-BE49-F238E27FC236}">
                <a16:creationId xmlns="" xmlns:a16="http://schemas.microsoft.com/office/drawing/2014/main" id="{7450A356-93AE-62A9-F348-F4CD0A38D4D6}"/>
              </a:ext>
            </a:extLst>
          </p:cNvPr>
          <p:cNvSpPr txBox="1">
            <a:spLocks/>
          </p:cNvSpPr>
          <p:nvPr/>
        </p:nvSpPr>
        <p:spPr>
          <a:xfrm>
            <a:off x="6667856" y="4553165"/>
            <a:ext cx="5524144" cy="989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hr-H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Maja Blažeković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dr. med.,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epidemiologije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Podnaslov 2">
            <a:extLst>
              <a:ext uri="{FF2B5EF4-FFF2-40B4-BE49-F238E27FC236}">
                <a16:creationId xmlns="" xmlns:a16="http://schemas.microsoft.com/office/drawing/2014/main" id="{1998917E-1F44-E6FE-A07C-B591852FE895}"/>
              </a:ext>
            </a:extLst>
          </p:cNvPr>
          <p:cNvSpPr txBox="1">
            <a:spLocks/>
          </p:cNvSpPr>
          <p:nvPr/>
        </p:nvSpPr>
        <p:spPr>
          <a:xfrm>
            <a:off x="1368345" y="495561"/>
            <a:ext cx="5524144" cy="989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Zavod za javno zdravstvo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Koprivničko-križevačke županije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1014420-3B4E-A371-7D01-7AEB7868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511" y="310714"/>
            <a:ext cx="1141960" cy="117554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E2594D0C-DF29-F5B4-B337-6339C751AE89}"/>
              </a:ext>
            </a:extLst>
          </p:cNvPr>
          <p:cNvSpPr txBox="1"/>
          <p:nvPr/>
        </p:nvSpPr>
        <p:spPr>
          <a:xfrm>
            <a:off x="9193471" y="650358"/>
            <a:ext cx="2760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KLA „Centar” Koprivnica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A30F7819-57C2-F4B4-A627-ED82BE308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2" y="183270"/>
            <a:ext cx="978062" cy="11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A529265-A750-6EFA-8174-1FC9ABB6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5638801" cy="1402470"/>
          </a:xfrm>
        </p:spPr>
        <p:txBody>
          <a:bodyPr anchor="t">
            <a:normAutofit/>
          </a:bodyPr>
          <a:lstStyle/>
          <a:p>
            <a:pPr algn="ctr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edukacija </a:t>
            </a:r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ožujka 2023.  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„Đuro Ester”, Koprivnica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CA11629-C717-9E34-A089-B8CE0CDB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560" y="2982446"/>
            <a:ext cx="5334000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Teme:</a:t>
            </a:r>
          </a:p>
          <a:p>
            <a:pPr lvl="1"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obiteljski problemi povezani s pijenjem - intervencije usmjerene na učenika i obitelj </a:t>
            </a:r>
          </a:p>
          <a:p>
            <a:pPr lvl="1" algn="just"/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trening kratkih intervencija kod rizičnih ponašanja i zloupotrebe sredstava ovisnosti učenika 3. i 7. razreda - intervencije u radu s roditeljima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učenika </a:t>
            </a:r>
          </a:p>
          <a:p>
            <a:pPr lvl="1" algn="just"/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 sudionika - 112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lika 8" descr="Slika na kojoj se prikazuje odijevanje, osoba, obuća, žena&#10;&#10;Opis je automatski generiran">
            <a:extLst>
              <a:ext uri="{FF2B5EF4-FFF2-40B4-BE49-F238E27FC236}">
                <a16:creationId xmlns="" xmlns:a16="http://schemas.microsoft.com/office/drawing/2014/main" id="{31466498-6763-0464-FB7B-C0C6FDD6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" r="-1" b="-1"/>
          <a:stretch/>
        </p:blipFill>
        <p:spPr>
          <a:xfrm>
            <a:off x="6778407" y="94804"/>
            <a:ext cx="5212862" cy="3429000"/>
          </a:xfrm>
          <a:prstGeom prst="rect">
            <a:avLst/>
          </a:prstGeom>
        </p:spPr>
      </p:pic>
      <p:pic>
        <p:nvPicPr>
          <p:cNvPr id="7" name="Slika 6" descr="Slika na kojoj se prikazuje tekst, osoba, odijevanje, u dvorani&#10;&#10;Opis je automatski generiran">
            <a:extLst>
              <a:ext uri="{FF2B5EF4-FFF2-40B4-BE49-F238E27FC236}">
                <a16:creationId xmlns="" xmlns:a16="http://schemas.microsoft.com/office/drawing/2014/main" id="{BECFEA97-4B19-385A-F505-C25B826925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3"/>
          <a:stretch/>
        </p:blipFill>
        <p:spPr>
          <a:xfrm>
            <a:off x="7987798" y="3808151"/>
            <a:ext cx="4204193" cy="276550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C60573CE-52D9-5368-34B7-30F45C051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34" y="195609"/>
            <a:ext cx="1152244" cy="135952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CE7F994-2C59-B438-3983-92C9F8572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06" y="5190902"/>
            <a:ext cx="2446736" cy="1565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3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62708D3-8574-69E4-094A-29B6ACE9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3" y="4562856"/>
            <a:ext cx="4180144" cy="1600200"/>
          </a:xfrm>
        </p:spPr>
        <p:txBody>
          <a:bodyPr anchor="ctr">
            <a:noAutofit/>
          </a:bodyPr>
          <a:lstStyle/>
          <a:p>
            <a:pPr algn="ctr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edukacija</a:t>
            </a:r>
            <a:b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travnja 2023.  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„Đuro Ester”, Koprivnica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223A7F4A-8BC3-1A4E-DC66-F67F03A3F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734" y="4266184"/>
            <a:ext cx="6903721" cy="21935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Teme: </a:t>
            </a: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fenomenologija kocke 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 u grupi ovisnika o kocki </a:t>
            </a: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trening kratkih intervencija kod rizičnih ponašanja i problematičnog korištenja novih tehnologija učenika 3. i 7. razreda </a:t>
            </a: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 sudionika - 103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Slika na kojoj se prikazuje obuća, osoba, odijevanje, u dvorani&#10;&#10;Opis je automatski generiran">
            <a:extLst>
              <a:ext uri="{FF2B5EF4-FFF2-40B4-BE49-F238E27FC236}">
                <a16:creationId xmlns="" xmlns:a16="http://schemas.microsoft.com/office/drawing/2014/main" id="{8F3C9186-1BF6-581D-523E-32940379B6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-2"/>
          <a:stretch/>
        </p:blipFill>
        <p:spPr>
          <a:xfrm>
            <a:off x="390293" y="211874"/>
            <a:ext cx="5242253" cy="3698442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7" name="Slika 6" descr="Slika na kojoj se prikazuje odijevanje, osoba, u dvorani, zid&#10;&#10;Opis je automatski generiran">
            <a:extLst>
              <a:ext uri="{FF2B5EF4-FFF2-40B4-BE49-F238E27FC236}">
                <a16:creationId xmlns="" xmlns:a16="http://schemas.microsoft.com/office/drawing/2014/main" id="{5DBC4F89-1286-39EA-6C69-71A01440E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 b="-1"/>
          <a:stretch/>
        </p:blipFill>
        <p:spPr>
          <a:xfrm>
            <a:off x="6096000" y="211875"/>
            <a:ext cx="5242253" cy="3698441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211AEC4-579C-1648-1E31-AA80C2D4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00" y="4043895"/>
            <a:ext cx="2028952" cy="1205438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51F7BFD-D210-946D-A8E3-829685F09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4" y="3971994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u dvorani, odijevanje, pod, osoba&#10;&#10;Opis je automatski generiran">
            <a:extLst>
              <a:ext uri="{FF2B5EF4-FFF2-40B4-BE49-F238E27FC236}">
                <a16:creationId xmlns="" xmlns:a16="http://schemas.microsoft.com/office/drawing/2014/main" id="{214BFB9F-0146-93F0-D92F-1173E823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r="-2" b="18807"/>
          <a:stretch/>
        </p:blipFill>
        <p:spPr>
          <a:xfrm>
            <a:off x="5520267" y="0"/>
            <a:ext cx="6671733" cy="2328333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Slika 4" descr="Slika na kojoj se prikazuje u dvorani, pod, stol, odijevanje&#10;&#10;Opis je automatski generiran">
            <a:extLst>
              <a:ext uri="{FF2B5EF4-FFF2-40B4-BE49-F238E27FC236}">
                <a16:creationId xmlns="" xmlns:a16="http://schemas.microsoft.com/office/drawing/2014/main" id="{F95B0E2A-B5B2-4C9A-52E1-03AF05778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r="-2" b="13309"/>
          <a:stretch/>
        </p:blipFill>
        <p:spPr>
          <a:xfrm>
            <a:off x="5520267" y="4622800"/>
            <a:ext cx="6671733" cy="223519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EA9FB97-BA9D-8F25-9ED0-E62DBE20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Autofit/>
          </a:bodyPr>
          <a:lstStyle/>
          <a:p>
            <a:pPr algn="ctr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edukacija </a:t>
            </a:r>
            <a: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svibnja 2023. u 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„Đuro Ester”, Koprivnica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917280B-6331-CAE1-DACB-2DD9126D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Teme: </a:t>
            </a: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avnozdravstveni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pristup prevenciji ovisnosti i rizičnih ponašanja, iskustva iz provedbe Trening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životnih vještina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Primorsko- goranskoj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županiji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mplementacija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Trening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životnih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ještina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razredu</a:t>
            </a: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 sudionika - 108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39EF9A3-BAF6-2B53-D2F2-D399CD19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1" y="178498"/>
            <a:ext cx="1152244" cy="135952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A6C3F33-6F9C-B8AB-FEE7-EA2A38C25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196" y="4935678"/>
            <a:ext cx="2212071" cy="18838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28333"/>
            <a:ext cx="5562600" cy="229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5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6FD8B49-E16E-169F-A3F2-E71EB0F1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713678"/>
            <a:ext cx="5427525" cy="806778"/>
          </a:xfrm>
        </p:spPr>
        <p:txBody>
          <a:bodyPr anchor="b"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Održane 3 javne tribine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B622B1D-E2CD-58BF-3EA2-4CB949BC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3" y="2734733"/>
            <a:ext cx="8439826" cy="285326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Ovisite o sebi, ne o psihoaktivnim tvarima”</a:t>
            </a:r>
          </a:p>
          <a:p>
            <a:pPr marL="0" indent="0">
              <a:buNone/>
            </a:pPr>
            <a:endParaRPr lang="hr-HR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hr-HR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lipnja 2023. u Vijećnici grada </a:t>
            </a:r>
            <a:r>
              <a:rPr lang="hr-HR" sz="20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Koprivnice – 50 sudionika</a:t>
            </a:r>
            <a:endParaRPr lang="hr-HR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srpnja 2023. u Domu kulture u </a:t>
            </a:r>
            <a:r>
              <a:rPr lang="hr-HR" sz="20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Đurđevcu – 51 sudionik</a:t>
            </a:r>
            <a:endParaRPr lang="hr-HR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rujna 2023. u kino dvorani Križevačkog poduzetničkog </a:t>
            </a:r>
            <a:r>
              <a:rPr lang="hr-HR" sz="20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 – 104 sudionika</a:t>
            </a:r>
            <a:endParaRPr lang="hr-HR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000" dirty="0"/>
          </a:p>
        </p:txBody>
      </p:sp>
      <p:pic>
        <p:nvPicPr>
          <p:cNvPr id="5" name="Slika 4" descr="Slika na kojoj se prikazuje odijevanje, osoba, Ljudsko lice, govornik&#10;&#10;Opis je automatski generiran">
            <a:extLst>
              <a:ext uri="{FF2B5EF4-FFF2-40B4-BE49-F238E27FC236}">
                <a16:creationId xmlns="" xmlns:a16="http://schemas.microsoft.com/office/drawing/2014/main" id="{069946AE-5CFD-952B-5CFE-C6DA3CA6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1" r="999" b="-1"/>
          <a:stretch/>
        </p:blipFill>
        <p:spPr>
          <a:xfrm>
            <a:off x="8371760" y="539740"/>
            <a:ext cx="2953016" cy="2953016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DC04CC50-9938-57C2-B54F-D01EE335076F}"/>
              </a:ext>
            </a:extLst>
          </p:cNvPr>
          <p:cNvSpPr txBox="1"/>
          <p:nvPr/>
        </p:nvSpPr>
        <p:spPr>
          <a:xfrm>
            <a:off x="7990564" y="3605064"/>
            <a:ext cx="419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Predavač: prof. dr. sc. Zoran Zoričić, </a:t>
            </a:r>
          </a:p>
          <a:p>
            <a:pPr marL="0" indent="0">
              <a:buNone/>
            </a:pPr>
            <a:r>
              <a:rPr lang="hr-HR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dr. med., psihijatar </a:t>
            </a:r>
            <a:r>
              <a:rPr lang="hr-HR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adiktolog</a:t>
            </a:r>
            <a:endParaRPr lang="hr-HR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D1385FC-4747-BF84-1E01-D227723D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596" y="4823900"/>
            <a:ext cx="2944623" cy="188382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78932F70-8F53-DFA5-5CE6-9445346C9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6" y="267255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odijevanje, osoba, u dvorani, stolica&#10;&#10;Opis je automatski generiran">
            <a:extLst>
              <a:ext uri="{FF2B5EF4-FFF2-40B4-BE49-F238E27FC236}">
                <a16:creationId xmlns="" xmlns:a16="http://schemas.microsoft.com/office/drawing/2014/main" id="{582357EA-1E91-F190-2125-32A77DDC4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4" r="-2" b="-2"/>
          <a:stretch/>
        </p:blipFill>
        <p:spPr>
          <a:xfrm>
            <a:off x="1" y="8303"/>
            <a:ext cx="6968966" cy="4572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B280EE9-9DDD-E4BA-379E-1D73609547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8302"/>
            <a:ext cx="8153386" cy="4572000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8C64E1-937E-34BE-E4DA-C844A608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61992"/>
            <a:ext cx="5950527" cy="317958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lika 4" descr="Slika na kojoj se prikazuje odijevanje, zid, osoba, u dvorani&#10;&#10;Opis je automatski generiran">
            <a:extLst>
              <a:ext uri="{FF2B5EF4-FFF2-40B4-BE49-F238E27FC236}">
                <a16:creationId xmlns="" xmlns:a16="http://schemas.microsoft.com/office/drawing/2014/main" id="{2DE7BFD3-C195-8659-97C4-267BED5E8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r="5" b="2496"/>
          <a:stretch/>
        </p:blipFill>
        <p:spPr>
          <a:xfrm>
            <a:off x="7002829" y="2290161"/>
            <a:ext cx="5189171" cy="2290141"/>
          </a:xfrm>
          <a:prstGeom prst="rect">
            <a:avLst/>
          </a:prstGeom>
        </p:spPr>
      </p:pic>
      <p:pic>
        <p:nvPicPr>
          <p:cNvPr id="7" name="Slika 6" descr="Slika na kojoj se prikazuje odijevanje, Ljudsko lice, osoba, žena&#10;&#10;Opis je automatski generiran">
            <a:extLst>
              <a:ext uri="{FF2B5EF4-FFF2-40B4-BE49-F238E27FC236}">
                <a16:creationId xmlns="" xmlns:a16="http://schemas.microsoft.com/office/drawing/2014/main" id="{D4DCCF3A-EDA7-64A9-82FA-F9AF898D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 r="9178" b="5"/>
          <a:stretch/>
        </p:blipFill>
        <p:spPr>
          <a:xfrm>
            <a:off x="6968967" y="4580303"/>
            <a:ext cx="5223028" cy="2277698"/>
          </a:xfrm>
          <a:prstGeom prst="rect">
            <a:avLst/>
          </a:prstGeom>
        </p:spPr>
      </p:pic>
      <p:pic>
        <p:nvPicPr>
          <p:cNvPr id="11" name="Slika 10" descr="Slika na kojoj se prikazuje odijevanje, Ljudsko lice, osoba, žena&#10;&#10;Opis je automatski generiran">
            <a:extLst>
              <a:ext uri="{FF2B5EF4-FFF2-40B4-BE49-F238E27FC236}">
                <a16:creationId xmlns="" xmlns:a16="http://schemas.microsoft.com/office/drawing/2014/main" id="{F5DD24CE-49E2-4364-FE8B-FBD495096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8" r="5" b="5"/>
          <a:stretch/>
        </p:blipFill>
        <p:spPr>
          <a:xfrm>
            <a:off x="6968967" y="-4150"/>
            <a:ext cx="5223028" cy="2298452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="" xmlns:a16="http://schemas.microsoft.com/office/drawing/2014/main" id="{0730E72B-B488-164C-B72A-D3E982893ABA}"/>
              </a:ext>
            </a:extLst>
          </p:cNvPr>
          <p:cNvSpPr txBox="1"/>
          <p:nvPr/>
        </p:nvSpPr>
        <p:spPr>
          <a:xfrm>
            <a:off x="1200472" y="5723302"/>
            <a:ext cx="4259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</a:t>
            </a:r>
            <a:r>
              <a:rPr lang="en-US" sz="2000" kern="1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avn</a:t>
            </a:r>
            <a:r>
              <a:rPr lang="hr-HR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</a:t>
            </a:r>
            <a:r>
              <a:rPr lang="en-US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tribin</a:t>
            </a:r>
            <a:r>
              <a:rPr lang="hr-HR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 -</a:t>
            </a:r>
            <a:r>
              <a:rPr lang="en-US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kern="12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više</a:t>
            </a:r>
            <a:r>
              <a:rPr lang="en-US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od </a:t>
            </a:r>
            <a:r>
              <a:rPr lang="en-US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200</a:t>
            </a:r>
            <a:r>
              <a:rPr lang="hr-HR" sz="2000" kern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sudionika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34F7955-1B64-02A2-3E69-3BF8F8AE2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72" y="5193271"/>
            <a:ext cx="1152244" cy="135952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D4E27D0-B03C-8EA5-00C4-A06C25503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686" y="4594793"/>
            <a:ext cx="1901280" cy="1216347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="" xmlns:a16="http://schemas.microsoft.com/office/drawing/2014/main" id="{147AAA20-42D6-FA43-F67A-4F3313392D1A}"/>
              </a:ext>
            </a:extLst>
          </p:cNvPr>
          <p:cNvSpPr/>
          <p:nvPr/>
        </p:nvSpPr>
        <p:spPr>
          <a:xfrm>
            <a:off x="4622800" y="444831"/>
            <a:ext cx="1913467" cy="105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KRIŽEVCI</a:t>
            </a:r>
          </a:p>
        </p:txBody>
      </p:sp>
      <p:sp>
        <p:nvSpPr>
          <p:cNvPr id="8" name="Pravokutnik 7"/>
          <p:cNvSpPr/>
          <p:nvPr/>
        </p:nvSpPr>
        <p:spPr>
          <a:xfrm>
            <a:off x="9410701" y="127000"/>
            <a:ext cx="2561166" cy="423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KOPRIVNICA</a:t>
            </a:r>
            <a:endParaRPr lang="hr-H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7171251" y="4827276"/>
            <a:ext cx="1964267" cy="32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ĐURĐEVAC</a:t>
            </a:r>
            <a:endParaRPr lang="hr-H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7442200" y="2412346"/>
            <a:ext cx="2336799" cy="356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KOPRIVNICA</a:t>
            </a:r>
            <a:endParaRPr lang="hr-H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86E2B14-288A-3605-302B-E8697900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450" y="557561"/>
            <a:ext cx="9993350" cy="914401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Projektne aktivnosti od </a:t>
            </a: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mjeseca 2023.</a:t>
            </a:r>
            <a:endParaRPr lang="hr-H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80E3ACB-85BB-7B27-B69C-1B2EE8630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524"/>
            <a:ext cx="10515600" cy="4486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Provođenje programa 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Trening životnih vještina </a:t>
            </a:r>
          </a:p>
          <a:p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rujna do kraja studenog 2023.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provedene radionice u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 7.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azredima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17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osnovnih škola uključenih u Projekt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koordinatora Projekta u školama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izvoditelj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u razredima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trećih razreda 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sedmi razred,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ukupno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rovedeno 8 radionica u 3. razredima i 6 radionica u 7. razredima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radionicama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sudjelovao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 učenik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763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učenika 7.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FF38867-C38F-4A32-D659-53DE03AFD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050" y="4855299"/>
            <a:ext cx="2944623" cy="188382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A02C705-70B4-57F5-AFFD-A025284D2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8" y="334998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8667" y="482600"/>
            <a:ext cx="3649133" cy="965200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 radionica</a:t>
            </a:r>
            <a:endParaRPr lang="hr-H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710267"/>
            <a:ext cx="4182533" cy="4466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azredi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amopoštovanje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dlučivanje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eklamiranje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uočavanje sa stresom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omunikacijske vještine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ocijalne vještine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ušenje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auzimanje za sebe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zervirano mjesto sadržaja 2"/>
          <p:cNvSpPr txBox="1">
            <a:spLocks/>
          </p:cNvSpPr>
          <p:nvPr/>
        </p:nvSpPr>
        <p:spPr>
          <a:xfrm>
            <a:off x="6493934" y="1727201"/>
            <a:ext cx="4182533" cy="4466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razredi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asilje i mediji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louporaba droga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omunikacijske vještine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sertivnost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arihuana – zablude i istine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dupiranje vršnjačkom pritisku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0"/>
            <a:ext cx="11525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67" y="4814358"/>
            <a:ext cx="294481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43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9883FA2-4CAB-7765-0A4A-727FD96E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277" y="522504"/>
            <a:ext cx="6193057" cy="48842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radionicama je bilo radno i zabavno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zervirano mjesto sadržaja 4" descr="Slika na kojoj se prikazuje tekst, rukopis, pismo, osoba&#10;&#10;Opis je automatski generiran">
            <a:extLst>
              <a:ext uri="{FF2B5EF4-FFF2-40B4-BE49-F238E27FC236}">
                <a16:creationId xmlns="" xmlns:a16="http://schemas.microsoft.com/office/drawing/2014/main" id="{274C18D6-914F-85AD-0486-43C298B8F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37" y="1137575"/>
            <a:ext cx="2737294" cy="2166673"/>
          </a:xfr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33C0B85-472F-5ACF-4C05-02980336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3" y="331162"/>
            <a:ext cx="1152244" cy="1359526"/>
          </a:xfrm>
          <a:prstGeom prst="rect">
            <a:avLst/>
          </a:prstGeom>
        </p:spPr>
      </p:pic>
      <p:pic>
        <p:nvPicPr>
          <p:cNvPr id="7" name="Slika 6" descr="Slika na kojoj se prikazuje tekst, papir, papirnati proizvod, tinta&#10;&#10;Opis je automatski generiran">
            <a:extLst>
              <a:ext uri="{FF2B5EF4-FFF2-40B4-BE49-F238E27FC236}">
                <a16:creationId xmlns="" xmlns:a16="http://schemas.microsoft.com/office/drawing/2014/main" id="{E8E02DB2-9A52-DFA9-FB64-621105BCB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33" y="3677304"/>
            <a:ext cx="2856403" cy="279955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3FF7306-7E60-F668-BD6B-AFB0EBB86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0" y="5542776"/>
            <a:ext cx="1880960" cy="12033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82" y="942447"/>
            <a:ext cx="29575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33" y="3725331"/>
            <a:ext cx="3435351" cy="26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54" y="1013619"/>
            <a:ext cx="323056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Projektne aktivnosti od </a:t>
            </a: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mjeseca 2023.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Edukacija roditelja 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učenika </a:t>
            </a: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 7. 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 </a:t>
            </a: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strane djelatnika Z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avoda</a:t>
            </a:r>
            <a:endParaRPr lang="hr-HR" dirty="0"/>
          </a:p>
          <a:p>
            <a:pPr algn="just"/>
            <a:endParaRPr lang="hr-H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djelatnice Zavoda za javno zdravstvo Koprivničko-križevačke županije koje su prošle edukaciju održale su predavanja roditeljima o prevenciji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ovisnosti i upoznale ih s Projektom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upoznavanje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radom KLA „Centar”, Koprivnica – partnerom u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Projektu – edukacija roditelja učenika 7. razreda </a:t>
            </a:r>
          </a:p>
          <a:p>
            <a:pPr algn="just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održano 27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predavanja na roditeljskim sastancima </a:t>
            </a:r>
          </a:p>
          <a:p>
            <a:pPr algn="just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trećih razreda i 41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sedmi razred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svih 17 osnovnih škola uključenih u Projekt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1035 roditelja prisutnih na edukacijama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33C0B85-472F-5ACF-4C05-02980336A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4" y="92765"/>
            <a:ext cx="958774" cy="11312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266" y="4729692"/>
            <a:ext cx="294481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6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6BE2255-4406-DA53-6E89-7489880B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644" y="5703412"/>
            <a:ext cx="6265333" cy="7088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r-HR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oditelji </a:t>
            </a:r>
            <a:r>
              <a:rPr lang="hr-HR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se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velikom broju </a:t>
            </a:r>
            <a:r>
              <a:rPr lang="hr-HR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odazvali na roditeljske </a:t>
            </a:r>
            <a:r>
              <a:rPr lang="hr-HR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sastanke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zervirano mjesto sadržaja 4" descr="Slika na kojoj se prikazuje u dvorani, zid, prijenosno računalo, odijevanje&#10;&#10;Opis je automatski generiran">
            <a:extLst>
              <a:ext uri="{FF2B5EF4-FFF2-40B4-BE49-F238E27FC236}">
                <a16:creationId xmlns="" xmlns:a16="http://schemas.microsoft.com/office/drawing/2014/main" id="{348BEA05-8BED-C944-55AB-F4BF6A008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r="15526" b="-2"/>
          <a:stretch/>
        </p:blipFill>
        <p:spPr>
          <a:xfrm>
            <a:off x="271212" y="258234"/>
            <a:ext cx="3815005" cy="2332458"/>
          </a:xfrm>
          <a:prstGeom prst="rect">
            <a:avLst/>
          </a:prstGeom>
        </p:spPr>
      </p:pic>
      <p:pic>
        <p:nvPicPr>
          <p:cNvPr id="11" name="Slika 10" descr="Slika na kojoj se prikazuje tekst, u dvorani, zid, namještaj&#10;&#10;Opis je automatski generiran">
            <a:extLst>
              <a:ext uri="{FF2B5EF4-FFF2-40B4-BE49-F238E27FC236}">
                <a16:creationId xmlns="" xmlns:a16="http://schemas.microsoft.com/office/drawing/2014/main" id="{BB6293C3-89F4-33DD-3832-8D8EA53F0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16255"/>
          <a:stretch/>
        </p:blipFill>
        <p:spPr>
          <a:xfrm>
            <a:off x="287866" y="2725059"/>
            <a:ext cx="3759201" cy="2545435"/>
          </a:xfrm>
          <a:prstGeom prst="rect">
            <a:avLst/>
          </a:prstGeom>
        </p:spPr>
      </p:pic>
      <p:pic>
        <p:nvPicPr>
          <p:cNvPr id="9" name="Slika 8" descr="Slika na kojoj se prikazuje u dvorani, pod, osoba, ljudi&#10;&#10;Opis je automatski generiran">
            <a:extLst>
              <a:ext uri="{FF2B5EF4-FFF2-40B4-BE49-F238E27FC236}">
                <a16:creationId xmlns="" xmlns:a16="http://schemas.microsoft.com/office/drawing/2014/main" id="{41A42E49-4EEC-31EB-F14F-FCF56629F4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16790" r="12633" b="27425"/>
          <a:stretch/>
        </p:blipFill>
        <p:spPr>
          <a:xfrm>
            <a:off x="4211985" y="2725059"/>
            <a:ext cx="3657600" cy="25454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53862DE-6BEC-5B52-2FCB-B2DA27045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66" y="5472336"/>
            <a:ext cx="1050461" cy="123943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FA27848-F103-6732-F7A7-4F2C9E341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133" y="5336520"/>
            <a:ext cx="2717800" cy="14426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495" y="278192"/>
            <a:ext cx="3657600" cy="499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84" y="278191"/>
            <a:ext cx="3657600" cy="232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8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62D67775-3645-1A0A-710C-54D06C6B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25519" r="7385" b="21133"/>
          <a:stretch/>
        </p:blipFill>
        <p:spPr>
          <a:xfrm>
            <a:off x="9248173" y="4295558"/>
            <a:ext cx="2943827" cy="256244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84D21A8-67A3-43F0-1B44-114716A0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514" y="1955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Opći podaci o projektu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F92CDE4-AB8B-AF9A-B1E7-E087F4B13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577" y="1690688"/>
            <a:ext cx="10609237" cy="48021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Nositelj projekta: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Zavod za javno zdravstvo Koprivničko-križevačke županije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 u projektu: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Klub liječenih alkoholičara „Centar” Koprivnica</a:t>
            </a:r>
          </a:p>
          <a:p>
            <a:pPr marL="0" indent="0">
              <a:buNone/>
            </a:pP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Trajanje projekta: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prosinca 2022. - 15. prosinca 2023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hr-H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Vrijednost projekta: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78.306,46€ (590.000,00 HRK)</a:t>
            </a:r>
          </a:p>
          <a:p>
            <a:pPr marL="0" indent="0">
              <a:buNone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u potpunosti financira Ministarstvo zdravstva.</a:t>
            </a:r>
          </a:p>
          <a:p>
            <a:pPr marL="0" indent="0">
              <a:buNone/>
            </a:pP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podržava Koprivničko-križevačka županija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8B734C9B-D380-866C-DA41-68B0CBE53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98"/>
          <a:stretch/>
        </p:blipFill>
        <p:spPr>
          <a:xfrm>
            <a:off x="7777759" y="4582110"/>
            <a:ext cx="943139" cy="8002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0064F18-E0AA-146D-1606-2BD5184D6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62" y="258503"/>
            <a:ext cx="978715" cy="10041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5B053B4-CB6A-E491-1BFE-BBBE0946B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925" y="5891063"/>
            <a:ext cx="600806" cy="771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C2F9AA0-A3F1-91FC-6399-1853F50ECD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" y="195580"/>
            <a:ext cx="953423" cy="11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1394756-6150-C9E4-778D-D7346449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386663"/>
            <a:ext cx="2836333" cy="19981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edukaciji </a:t>
            </a:r>
            <a:r>
              <a:rPr 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roditelj</a:t>
            </a:r>
            <a:r>
              <a:rPr lang="hr-HR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učenika 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razreda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sudjelovali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članovi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KLA </a:t>
            </a:r>
            <a:r>
              <a:rPr lang="hr-HR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2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Centar</a:t>
            </a:r>
            <a:r>
              <a:rPr lang="hr-HR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hr-H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Koprivnica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Slika na kojoj se prikazuje osoba, odijevanje, strop, obuća&#10;&#10;Opis je automatski generiran">
            <a:extLst>
              <a:ext uri="{FF2B5EF4-FFF2-40B4-BE49-F238E27FC236}">
                <a16:creationId xmlns="" xmlns:a16="http://schemas.microsoft.com/office/drawing/2014/main" id="{B5DB8DAC-602A-85DE-AA10-315E3EF8D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8730" r="40990"/>
          <a:stretch/>
        </p:blipFill>
        <p:spPr>
          <a:xfrm>
            <a:off x="372533" y="237047"/>
            <a:ext cx="2547640" cy="2895622"/>
          </a:xfrm>
          <a:prstGeom prst="rect">
            <a:avLst/>
          </a:prstGeom>
        </p:spPr>
      </p:pic>
      <p:pic>
        <p:nvPicPr>
          <p:cNvPr id="7" name="Slika 6" descr="Slika na kojoj se prikazuje u dvorani, odijevanje, zid, osoba&#10;&#10;Opis je automatski generiran">
            <a:extLst>
              <a:ext uri="{FF2B5EF4-FFF2-40B4-BE49-F238E27FC236}">
                <a16:creationId xmlns="" xmlns:a16="http://schemas.microsoft.com/office/drawing/2014/main" id="{5F01FD74-31F7-BB7D-C6F9-D16098D63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872"/>
          <a:stretch/>
        </p:blipFill>
        <p:spPr>
          <a:xfrm>
            <a:off x="3181348" y="237047"/>
            <a:ext cx="3979334" cy="289562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561D6487-C53C-8F84-9B67-9E3F67ACE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286" y="5199043"/>
            <a:ext cx="2017711" cy="12908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9E60C63-2FFB-832E-8772-5B196F5CA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24" y="5384799"/>
            <a:ext cx="1152244" cy="117376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61" y="1245026"/>
            <a:ext cx="1530349" cy="15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03" y="215868"/>
            <a:ext cx="2773364" cy="310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73" y="3225800"/>
            <a:ext cx="3979334" cy="342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2"/>
          <a:stretch/>
        </p:blipFill>
        <p:spPr bwMode="auto">
          <a:xfrm>
            <a:off x="7160682" y="3462866"/>
            <a:ext cx="3013604" cy="318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0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B53562-C63F-D070-9C62-7247B394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533" y="389467"/>
            <a:ext cx="4258733" cy="1049867"/>
          </a:xfrm>
        </p:spPr>
        <p:txBody>
          <a:bodyPr>
            <a:noAutofit/>
          </a:bodyPr>
          <a:lstStyle/>
          <a:p>
            <a:pPr algn="just"/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Zaključno o Projektu</a:t>
            </a:r>
            <a:endParaRPr lang="hr-HR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D19ECCA-E8FF-8C2C-4895-51FF66172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hr-H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Projektu sudjelovalo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osnovnih škola</a:t>
            </a:r>
          </a:p>
          <a:p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educiran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izvoditelj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kroz 4 edukativne radionice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držane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javne tribine na temu prevencije ovisnosti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kojima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bilo prisutno 205 sudionika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držano 27 edukacija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prevenciji ovisnosti na roditeljskim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sastancima – 1035 prisutnih roditelja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 8 radionica u 3. razredima i 6 radionica u 7. razredima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educiran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 učenik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 i  </a:t>
            </a:r>
          </a:p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763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čenika 7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razreda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 </a:t>
            </a:r>
            <a:r>
              <a:rPr lang="hr-H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specifični ciljevi definirani </a:t>
            </a:r>
            <a:r>
              <a:rPr lang="hr-H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Projektu su ostvareni</a:t>
            </a:r>
            <a:endParaRPr lang="hr-H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5993F2C-9B83-4BB4-957A-D58CB669E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2" y="92323"/>
            <a:ext cx="1571670" cy="18627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54" y="4710708"/>
            <a:ext cx="2894268" cy="185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5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0850029-CA6A-5679-98C6-375254145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2606"/>
            <a:ext cx="10515600" cy="753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2E9E345-16F6-8E74-4174-9B78D64CB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26" y="4588932"/>
            <a:ext cx="1729128" cy="176807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84C2B0A9-7541-D6F7-A31B-F4EDDA945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02" y="568712"/>
            <a:ext cx="1794551" cy="18418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5993F2C-9B83-4BB4-957A-D58CB669E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7" y="371723"/>
            <a:ext cx="1571670" cy="186272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38" y="4411131"/>
            <a:ext cx="222567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9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AB1ECE6D-F135-FA13-5977-1B0860C3B27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257" y="5341435"/>
            <a:ext cx="1215484" cy="10384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E07B73A-8E33-2045-C9FD-87F2D0913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25519" r="7385" b="21133"/>
          <a:stretch/>
        </p:blipFill>
        <p:spPr>
          <a:xfrm>
            <a:off x="9248172" y="1"/>
            <a:ext cx="2943827" cy="256244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C29EC3-D809-7A03-8920-7751F41C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201" y="951525"/>
            <a:ext cx="10347429" cy="1325563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Cilj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DBF26BD-8578-3459-F042-31241F2B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212" y="2562443"/>
            <a:ext cx="9575575" cy="341115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Osnažiti djecu i mlade, roditelje, djelatnike u obrazovnim i zdravstvenim ustanovama u svrhu smanjenja rizičnih ponašanja koja mogu voditi ka ovisnosti o alkoholu, kockanju i novim tehnologijama.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6C0B61EC-9FC7-5057-30F8-66E23FE89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1" y="271274"/>
            <a:ext cx="1147924" cy="13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6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4D71440-AD62-3B21-4E3B-D6286758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291" y="5658438"/>
            <a:ext cx="1237785" cy="105810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C29EC3-D809-7A03-8920-7751F41C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744" y="3036287"/>
            <a:ext cx="3345355" cy="1120907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Specifični ciljevi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DBF26BD-8578-3459-F042-31241F2BD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23" y="2547034"/>
            <a:ext cx="3731790" cy="1704569"/>
          </a:xfrm>
          <a:ln w="31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Razvijanje grupa podrške i unaprjeđenje suradnje s udrugama 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se bave prevencijom i resocijalizacijom ovisnika.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DC0EC657-9CEA-A232-163E-1603D5BB83EB}"/>
              </a:ext>
            </a:extLst>
          </p:cNvPr>
          <p:cNvSpPr txBox="1"/>
          <p:nvPr/>
        </p:nvSpPr>
        <p:spPr>
          <a:xfrm>
            <a:off x="1558050" y="497592"/>
            <a:ext cx="4518059" cy="1754326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Senzibilizacija i osvješćivanje opće javnosti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gradske i županijske vlasti, obrazovnog i zdravstvenog sustava vezano uz problematiku svih vrsta ovisnosti.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35033978-96AD-EFFE-24C9-65711CD3F116}"/>
              </a:ext>
            </a:extLst>
          </p:cNvPr>
          <p:cNvSpPr txBox="1"/>
          <p:nvPr/>
        </p:nvSpPr>
        <p:spPr>
          <a:xfrm>
            <a:off x="6389795" y="497762"/>
            <a:ext cx="5296683" cy="2169825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Razvijanje kontinuirane stručne i operativne međusektorske suradnje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djelatnika obrazovnog i zdravstvenog sustava te Županijskog Povjerenstva za suzbijanje zlouporabe droga usmjerene ka prevenciji ovisnosti uz podršku lokalne zajednice.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D83AD65D-7304-EF89-87A2-DF5168416A00}"/>
              </a:ext>
            </a:extLst>
          </p:cNvPr>
          <p:cNvSpPr txBox="1"/>
          <p:nvPr/>
        </p:nvSpPr>
        <p:spPr>
          <a:xfrm>
            <a:off x="6676776" y="4894593"/>
            <a:ext cx="5344239" cy="1754326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Jačanje ljudskih resursa u obrazovnim ustanovama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ZZJZ KKŽ i KLA „Centar“ Koprivnica za provođenje preventivnih programa na polju prevencije svih vrsta ovisnosti i rizičnog ponašanja u djece i mladih osoba.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B092E0D7-7A39-785D-1DDF-7266C9C67EE0}"/>
              </a:ext>
            </a:extLst>
          </p:cNvPr>
          <p:cNvSpPr txBox="1"/>
          <p:nvPr/>
        </p:nvSpPr>
        <p:spPr>
          <a:xfrm>
            <a:off x="7392830" y="2884780"/>
            <a:ext cx="4068490" cy="1754326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Jačanje životnih vještina djece i mladih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ciljem smanjenja rizičnog ponašanja, zaštite zdravlja i podizanje kvalitete života.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DA837796-3CE9-1839-B70A-4FC37E1A97A7}"/>
              </a:ext>
            </a:extLst>
          </p:cNvPr>
          <p:cNvSpPr txBox="1"/>
          <p:nvPr/>
        </p:nvSpPr>
        <p:spPr>
          <a:xfrm>
            <a:off x="201374" y="4546719"/>
            <a:ext cx="6110216" cy="2169825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Osnaživanje djelatnika u obrazovnim ustanovama i roditelja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ranom prepoznavanju rizičnih ponašanja u djece i mladih s pravovremenim upućivanjem na daljnju adekvatnu intervenciju usmjerenu ka pojedincu ili cijeloj obitelji u zdravstvenom sustavu.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6C0B61EC-9FC7-5057-30F8-66E23FE89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7" y="350940"/>
            <a:ext cx="1147924" cy="13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62D67775-3645-1A0A-710C-54D06C6B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25519" r="7385" b="21133"/>
          <a:stretch/>
        </p:blipFill>
        <p:spPr>
          <a:xfrm>
            <a:off x="9248173" y="4295558"/>
            <a:ext cx="2943827" cy="256244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84D21A8-67A3-43F0-1B44-114716A0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projektu </a:t>
            </a: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sudjelovalo </a:t>
            </a:r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osnovnih škola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F92CDE4-AB8B-AF9A-B1E7-E087F4B13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836738"/>
            <a:ext cx="5181600" cy="46875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Franje Viktora </a:t>
            </a:r>
            <a:r>
              <a:rPr lang="hr-H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Šignjara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Virje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„Đuro Ester”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Koprivnica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„Prof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Blaž </a:t>
            </a:r>
            <a:r>
              <a:rPr lang="hr-H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Mađer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Novigrad Podravski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Ivan Lacković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Croata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Kalinovac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Andrije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Palmovića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Rasinja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Molve</a:t>
            </a: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Koprivnički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Bregi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r-H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Koncelak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Drnje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OŠ Sokolovac</a:t>
            </a:r>
          </a:p>
          <a:p>
            <a:pPr marL="0" indent="0"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zervirano mjesto sadržaja 7">
            <a:extLst>
              <a:ext uri="{FF2B5EF4-FFF2-40B4-BE49-F238E27FC236}">
                <a16:creationId xmlns="" xmlns:a16="http://schemas.microsoft.com/office/drawing/2014/main" id="{90C99730-8CCD-69F9-0549-E96F0D37F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100" y="1836738"/>
            <a:ext cx="4544432" cy="424067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Koprivnički Ivanec</a:t>
            </a: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„Braća Radić”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Koprivnica</a:t>
            </a: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Mihovil Pavlek Miškina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Đelekovec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Ljudevita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Modeca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Križevci</a:t>
            </a: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Đurđevac</a:t>
            </a: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Sidonije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Rubido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Erdödy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Gornja Rijeka</a:t>
            </a:r>
            <a:endParaRPr lang="hr-HR" sz="2400" dirty="0"/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</a:t>
            </a:r>
            <a:r>
              <a:rPr kumimoji="0" lang="hr-H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Podolice</a:t>
            </a:r>
            <a:r>
              <a:rPr lang="hr-H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Koprivnica</a:t>
            </a:r>
          </a:p>
          <a:p>
            <a:pPr>
              <a:lnSpc>
                <a:spcPct val="110000"/>
              </a:lnSpc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„Antun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Nemčić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Gostovinski</a:t>
            </a:r>
            <a:r>
              <a:rPr lang="hr-H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Koprivnica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C2F9AA0-A3F1-91FC-6399-1853F50EC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7" y="195580"/>
            <a:ext cx="1103318" cy="13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2C29EC3-D809-7A03-8920-7751F41C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20" y="462964"/>
            <a:ext cx="4845524" cy="1325563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Projektne aktivnosti</a:t>
            </a:r>
          </a:p>
        </p:txBody>
      </p:sp>
      <p:graphicFrame>
        <p:nvGraphicFramePr>
          <p:cNvPr id="18" name="Rezervirano mjesto sadržaja 2">
            <a:extLst>
              <a:ext uri="{FF2B5EF4-FFF2-40B4-BE49-F238E27FC236}">
                <a16:creationId xmlns="" xmlns:a16="http://schemas.microsoft.com/office/drawing/2014/main" id="{CA316A85-482A-7A6B-A13D-FFA859B5EB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672351"/>
              </p:ext>
            </p:extLst>
          </p:nvPr>
        </p:nvGraphicFramePr>
        <p:xfrm>
          <a:off x="144039" y="2477163"/>
          <a:ext cx="8673219" cy="4262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CCC188D3-3133-414A-2784-705F715E5734}"/>
              </a:ext>
            </a:extLst>
          </p:cNvPr>
          <p:cNvSpPr txBox="1"/>
          <p:nvPr/>
        </p:nvSpPr>
        <p:spPr>
          <a:xfrm>
            <a:off x="1406831" y="1758023"/>
            <a:ext cx="218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Siječanj, 2023.</a:t>
            </a:r>
          </a:p>
        </p:txBody>
      </p:sp>
      <p:pic>
        <p:nvPicPr>
          <p:cNvPr id="9" name="Slika 8" descr="Slika na kojoj se prikazuje odijevanje, u dvorani, osoba, Ljudsko lice&#10;&#10;Opis je automatski generiran">
            <a:extLst>
              <a:ext uri="{FF2B5EF4-FFF2-40B4-BE49-F238E27FC236}">
                <a16:creationId xmlns="" xmlns:a16="http://schemas.microsoft.com/office/drawing/2014/main" id="{44BB7569-20EC-4125-B99D-C037A7FD1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89" y="4774018"/>
            <a:ext cx="3125972" cy="2083982"/>
          </a:xfrm>
          <a:prstGeom prst="rect">
            <a:avLst/>
          </a:prstGeom>
        </p:spPr>
      </p:pic>
      <p:pic>
        <p:nvPicPr>
          <p:cNvPr id="11" name="Slika 10" descr="Slika na kojoj se prikazuje odijevanje, u dvorani, osoba, obuća&#10;&#10;Opis je automatski generiran">
            <a:extLst>
              <a:ext uri="{FF2B5EF4-FFF2-40B4-BE49-F238E27FC236}">
                <a16:creationId xmlns="" xmlns:a16="http://schemas.microsoft.com/office/drawing/2014/main" id="{8042EE96-F14A-C029-9ED1-4C6C940CCF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/>
          <a:stretch/>
        </p:blipFill>
        <p:spPr>
          <a:xfrm>
            <a:off x="9190712" y="2471538"/>
            <a:ext cx="2588526" cy="2136771"/>
          </a:xfrm>
          <a:prstGeom prst="rect">
            <a:avLst/>
          </a:prstGeom>
        </p:spPr>
      </p:pic>
      <p:pic>
        <p:nvPicPr>
          <p:cNvPr id="13" name="Slika 12" descr="Slika na kojoj se prikazuje Ljudsko lice, snimka zaslona, softver, Multimedijski softver&#10;&#10;Opis je automatski generiran">
            <a:extLst>
              <a:ext uri="{FF2B5EF4-FFF2-40B4-BE49-F238E27FC236}">
                <a16:creationId xmlns="" xmlns:a16="http://schemas.microsoft.com/office/drawing/2014/main" id="{CF6CBD16-0289-BD5B-FBC6-4E37CA51DA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50" t="9292" r="31012" b="7088"/>
          <a:stretch/>
        </p:blipFill>
        <p:spPr>
          <a:xfrm>
            <a:off x="8586439" y="40541"/>
            <a:ext cx="3461522" cy="2358618"/>
          </a:xfrm>
          <a:prstGeom prst="rect">
            <a:avLst/>
          </a:prstGeom>
        </p:spPr>
      </p:pic>
      <p:pic>
        <p:nvPicPr>
          <p:cNvPr id="16" name="Slika 15" descr="Slika na kojoj se prikazuje u dvorani, odijevanje, osoba, zid&#10;&#10;Opis je automatski generiran">
            <a:extLst>
              <a:ext uri="{FF2B5EF4-FFF2-40B4-BE49-F238E27FC236}">
                <a16:creationId xmlns="" xmlns:a16="http://schemas.microsoft.com/office/drawing/2014/main" id="{2C0ED74F-14F3-E473-A8ED-AE2EE4C2E1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6160"/>
          <a:stretch/>
        </p:blipFill>
        <p:spPr>
          <a:xfrm>
            <a:off x="6161144" y="143945"/>
            <a:ext cx="2296420" cy="209031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B518DA6-CC1C-F469-C746-3F4C05FE20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587" y="238988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35A37943-84D2-36C6-FB21-D7B2541EB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1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DDE4C659-E3EC-B74D-E748-294C0A350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4" r="10086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67141B0D-8AE7-8800-C5DB-6E4204131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4" r="2" b="4578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E7E1441-7E5A-769D-7A58-E7576E56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94" y="1690084"/>
            <a:ext cx="3735820" cy="13595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Početna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konferencija</a:t>
            </a:r>
            <a:r>
              <a:rPr lang="en-US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32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kern="1200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0961A8F-3446-D572-A6D5-DDB3EE44F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07" y="3025377"/>
            <a:ext cx="3429000" cy="100849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veljače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sz="2400" dirty="0"/>
              <a:t>.</a:t>
            </a:r>
            <a:endParaRPr lang="hr-HR" sz="2400" dirty="0"/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redstavljanje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projekta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F5C0963-DEF1-823A-DB58-D88E87A49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94" y="4314209"/>
            <a:ext cx="2944623" cy="256054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10C9DA0A-A336-002B-4D38-41CBFA54D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07" y="170637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E7E1441-7E5A-769D-7A58-E7576E56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354" y="357620"/>
            <a:ext cx="3256217" cy="596707"/>
          </a:xfrm>
        </p:spPr>
        <p:txBody>
          <a:bodyPr anchor="b">
            <a:normAutofit fontScale="90000"/>
          </a:bodyPr>
          <a:lstStyle/>
          <a:p>
            <a:r>
              <a:rPr lang="hr-HR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Vidljivost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0961A8F-3446-D572-A6D5-DDB3EE44F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331" y="1174748"/>
            <a:ext cx="3429000" cy="528659"/>
          </a:xfrm>
        </p:spPr>
        <p:txBody>
          <a:bodyPr anchor="t">
            <a:norm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romidžbeni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materijal</a:t>
            </a: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>
              <a:buNone/>
            </a:pPr>
            <a:endParaRPr lang="hr-HR" sz="22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E1E95A9-4485-3EDB-41D6-4282DE2E8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2" y="247144"/>
            <a:ext cx="902783" cy="10651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BCC4495-6DC7-D8A8-C8BA-7E3AC9AFD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527" y="4958417"/>
            <a:ext cx="2045900" cy="1447799"/>
          </a:xfrm>
          <a:prstGeom prst="rect">
            <a:avLst/>
          </a:prstGeom>
        </p:spPr>
      </p:pic>
      <p:pic>
        <p:nvPicPr>
          <p:cNvPr id="7" name="Rezervirano mjesto sadržaj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2" y="1686004"/>
            <a:ext cx="3263503" cy="251346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5" r="3764" b="8388"/>
          <a:stretch/>
        </p:blipFill>
        <p:spPr bwMode="auto">
          <a:xfrm>
            <a:off x="229130" y="4581606"/>
            <a:ext cx="2497137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352" y="1071857"/>
            <a:ext cx="3267075" cy="268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52" y="3892504"/>
            <a:ext cx="3267075" cy="272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A0961A8F-3446-D572-A6D5-DDB3EE44F3AF}"/>
              </a:ext>
            </a:extLst>
          </p:cNvPr>
          <p:cNvSpPr txBox="1">
            <a:spLocks/>
          </p:cNvSpPr>
          <p:nvPr/>
        </p:nvSpPr>
        <p:spPr>
          <a:xfrm>
            <a:off x="5906558" y="1529880"/>
            <a:ext cx="2492375" cy="5286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iskani priručnici za provedbu radionica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04" y="3532461"/>
            <a:ext cx="2871787" cy="29934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AE2D4D9-4B27-5E9F-57DC-7118EE28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06" y="611085"/>
            <a:ext cx="4003288" cy="1818064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edukacija </a:t>
            </a:r>
            <a:r>
              <a:rPr kumimoji="0" lang="hr-HR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/>
            </a:r>
            <a:br>
              <a:rPr kumimoji="0" lang="hr-HR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hr-HR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hr-HR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hr-HR" sz="2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eljače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2023. </a:t>
            </a:r>
            <a:r>
              <a:rPr lang="hr-HR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hr-HR" sz="27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hr-HR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OŠ </a:t>
            </a:r>
            <a:r>
              <a:rPr kumimoji="0" lang="hr-HR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„Braća Radić</a:t>
            </a:r>
            <a:r>
              <a:rPr kumimoji="0" lang="hr-HR" sz="2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Koprivnica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47144FA-8862-651F-5BEA-A1EB0385F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255" y="3666066"/>
            <a:ext cx="5719374" cy="1841380"/>
          </a:xfrm>
        </p:spPr>
        <p:txBody>
          <a:bodyPr anchor="ctr">
            <a:noAutofit/>
          </a:bodyPr>
          <a:lstStyle/>
          <a:p>
            <a:pPr marL="457200" marR="0" lvl="1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Teme: </a:t>
            </a:r>
          </a:p>
          <a:p>
            <a:pPr lvl="2">
              <a:spcBef>
                <a:spcPts val="0"/>
              </a:spcBef>
              <a:defRPr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spcBef>
                <a:spcPts val="0"/>
              </a:spcBef>
              <a:defRPr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hr-H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enzibilizacija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mladih za problem rizičnog pijenja alkoholnih pića</a:t>
            </a:r>
          </a:p>
          <a:p>
            <a:pPr lvl="2" algn="just">
              <a:spcBef>
                <a:spcPts val="0"/>
              </a:spcBef>
              <a:defRPr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spcBef>
                <a:spcPts val="0"/>
              </a:spcBef>
              <a:defRPr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hr-H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odrška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mladima u procesu savladavanja razvojnih kriza autoriteta, seksualnosti i identiteta kao preduvjeta normalnog razvoja u zrelu </a:t>
            </a:r>
            <a:r>
              <a:rPr kumimoji="0" lang="hr-H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ličnost</a:t>
            </a:r>
          </a:p>
          <a:p>
            <a:pPr lvl="2" algn="just">
              <a:spcBef>
                <a:spcPts val="0"/>
              </a:spcBef>
              <a:defRPr/>
            </a:pP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spcBef>
                <a:spcPts val="0"/>
              </a:spcBef>
              <a:defRPr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 sudionika - 123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09FC0331-7B55-A254-99D5-8A451822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91" b="18773"/>
          <a:stretch/>
        </p:blipFill>
        <p:spPr>
          <a:xfrm>
            <a:off x="4598033" y="48260"/>
            <a:ext cx="7243711" cy="277847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BFB577BE-FA99-F10F-CC75-AF1AA25C0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5" r="3" b="3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4F78E80-ADC2-9479-61E1-01788A4F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483" y="5352585"/>
            <a:ext cx="2353261" cy="15054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002B2A6-E716-8225-E87A-5BBA32832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06"/>
            <a:ext cx="115224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908</TotalTime>
  <Words>975</Words>
  <Application>Microsoft Office PowerPoint</Application>
  <PresentationFormat>Prilagođeno</PresentationFormat>
  <Paragraphs>153</Paragraphs>
  <Slides>22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3" baseType="lpstr">
      <vt:lpstr>Tema sustava Office</vt:lpstr>
      <vt:lpstr>Završna konferencija projekta  Trening životnih vještina za prevenciju ovisnosti o alkoholu, kockanju i novim tehnologijama  kod djece i mladih</vt:lpstr>
      <vt:lpstr>Opći podaci o projektu</vt:lpstr>
      <vt:lpstr>                Cilj projekta</vt:lpstr>
      <vt:lpstr>Specifični ciljevi</vt:lpstr>
      <vt:lpstr>U projektu je sudjelovalo 17 osnovnih škola </vt:lpstr>
      <vt:lpstr> Projektne aktivnosti</vt:lpstr>
      <vt:lpstr>Početna konferencija   </vt:lpstr>
      <vt:lpstr>Vidljivost projekta</vt:lpstr>
      <vt:lpstr>I. edukacija  23. veljače 2023.  OŠ „Braća Radić”, Koprivnica </vt:lpstr>
      <vt:lpstr>II. edukacija  30. ožujka 2023.   OŠ „Đuro Ester”, Koprivnica</vt:lpstr>
      <vt:lpstr>III. edukacija 25. travnja 2023.   OŠ „Đuro Ester”, Koprivnica</vt:lpstr>
      <vt:lpstr>IV. edukacija  11. svibnja 2023. u  OŠ „Đuro Ester”, Koprivnica</vt:lpstr>
      <vt:lpstr>Održane 3 javne tribine</vt:lpstr>
      <vt:lpstr> </vt:lpstr>
      <vt:lpstr>Projektne aktivnosti od 9. do 11. mjeseca 2023.</vt:lpstr>
      <vt:lpstr>Teme radionica</vt:lpstr>
      <vt:lpstr>na radionicama je bilo radno i zabavno </vt:lpstr>
      <vt:lpstr>Projektne aktivnosti od 9. do 11. mjeseca 2023.</vt:lpstr>
      <vt:lpstr>roditelji su se u velikom broju  odazvali na roditeljske sastanke</vt:lpstr>
      <vt:lpstr>na edukaciji  roditelja učenika 7. razreda sudjelovali su članovi KLA „Centar”, Koprivnica </vt:lpstr>
      <vt:lpstr>Zaključno o Projektu</vt:lpstr>
      <vt:lpstr>PowerPointova prezentacija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Završna konferencija  Trening životnih vještina za prevenciju ovisnosti o alkoholu, kockanju i novim tehnologijama  kod djece i mladih</dc:title>
  <dc:creator>ZZJZ KC</dc:creator>
  <cp:lastModifiedBy>user</cp:lastModifiedBy>
  <cp:revision>44</cp:revision>
  <dcterms:created xsi:type="dcterms:W3CDTF">2023-12-06T14:15:02Z</dcterms:created>
  <dcterms:modified xsi:type="dcterms:W3CDTF">2023-12-14T12:13:46Z</dcterms:modified>
</cp:coreProperties>
</file>