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5"/>
  </p:notesMasterIdLst>
  <p:sldIdLst>
    <p:sldId id="284" r:id="rId2"/>
    <p:sldId id="257" r:id="rId3"/>
    <p:sldId id="258" r:id="rId4"/>
    <p:sldId id="273" r:id="rId5"/>
    <p:sldId id="262" r:id="rId6"/>
    <p:sldId id="270" r:id="rId7"/>
    <p:sldId id="283" r:id="rId8"/>
    <p:sldId id="280" r:id="rId9"/>
    <p:sldId id="278" r:id="rId10"/>
    <p:sldId id="281" r:id="rId11"/>
    <p:sldId id="279" r:id="rId12"/>
    <p:sldId id="282" r:id="rId13"/>
    <p:sldId id="286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ZJZ KC" initials="Z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84558" autoAdjust="0"/>
  </p:normalViewPr>
  <p:slideViewPr>
    <p:cSldViewPr snapToGrid="0">
      <p:cViewPr varScale="1">
        <p:scale>
          <a:sx n="70" d="100"/>
          <a:sy n="70" d="100"/>
        </p:scale>
        <p:origin x="122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10AB8-C709-4DA5-9BEB-A327C3A3F82F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3865CBC-84EB-496E-9649-7169CC72F0A3}">
      <dgm:prSet phldrT="[Tekst]" custT="1"/>
      <dgm:spPr/>
      <dgm:t>
        <a:bodyPr/>
        <a:lstStyle/>
        <a:p>
          <a:r>
            <a:rPr lang="hr-HR" sz="3200" dirty="0"/>
            <a:t>PROGRAMI PREVENCIJE</a:t>
          </a:r>
        </a:p>
        <a:p>
          <a:r>
            <a:rPr lang="hr-HR" sz="3200" dirty="0"/>
            <a:t>Trening životnih vještina</a:t>
          </a:r>
        </a:p>
      </dgm:t>
    </dgm:pt>
    <dgm:pt modelId="{4174BB94-B42C-4ADA-B105-24BAE37447BA}" type="parTrans" cxnId="{2B95C106-77F6-4F89-B86F-1FFE8553ECA1}">
      <dgm:prSet/>
      <dgm:spPr/>
      <dgm:t>
        <a:bodyPr/>
        <a:lstStyle/>
        <a:p>
          <a:endParaRPr lang="hr-HR"/>
        </a:p>
      </dgm:t>
    </dgm:pt>
    <dgm:pt modelId="{F0C10BA8-69B2-48AE-98E3-0FE4877E7FEA}" type="sibTrans" cxnId="{2B95C106-77F6-4F89-B86F-1FFE8553ECA1}">
      <dgm:prSet/>
      <dgm:spPr/>
      <dgm:t>
        <a:bodyPr/>
        <a:lstStyle/>
        <a:p>
          <a:endParaRPr lang="hr-HR"/>
        </a:p>
      </dgm:t>
    </dgm:pt>
    <dgm:pt modelId="{A96629B5-1402-4F31-97CA-7E069514EDD3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hr-HR" sz="2000" b="1" dirty="0">
              <a:solidFill>
                <a:schemeClr val="tx1"/>
              </a:solidFill>
            </a:rPr>
            <a:t>Jačanje životnih vještina djece i mladih</a:t>
          </a:r>
        </a:p>
        <a:p>
          <a:pPr>
            <a:spcAft>
              <a:spcPts val="0"/>
            </a:spcAft>
          </a:pPr>
          <a:r>
            <a:rPr lang="hr-HR" sz="2000" b="1" dirty="0">
              <a:solidFill>
                <a:schemeClr val="tx1"/>
              </a:solidFill>
            </a:rPr>
            <a:t>s ciljem smanjenja rizičnih ponašanja povezanih s ovisnostima</a:t>
          </a:r>
        </a:p>
      </dgm:t>
    </dgm:pt>
    <dgm:pt modelId="{9BF1E2A1-9047-46F6-897B-7C07C0680DB3}" type="parTrans" cxnId="{4D9BD571-9CDF-4803-883D-78A14C1586DC}">
      <dgm:prSet/>
      <dgm:spPr/>
      <dgm:t>
        <a:bodyPr/>
        <a:lstStyle/>
        <a:p>
          <a:endParaRPr lang="hr-HR"/>
        </a:p>
      </dgm:t>
    </dgm:pt>
    <dgm:pt modelId="{87664627-5CA3-4AFD-ADA6-A8D15B193E5F}" type="sibTrans" cxnId="{4D9BD571-9CDF-4803-883D-78A14C1586DC}">
      <dgm:prSet/>
      <dgm:spPr/>
      <dgm:t>
        <a:bodyPr/>
        <a:lstStyle/>
        <a:p>
          <a:endParaRPr lang="hr-HR"/>
        </a:p>
      </dgm:t>
    </dgm:pt>
    <dgm:pt modelId="{4CB37C91-ADE7-4AED-8EA4-F648D2E4DA20}">
      <dgm:prSet phldrT="[Tekst]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hr-HR" b="1" dirty="0">
              <a:solidFill>
                <a:schemeClr val="tx1"/>
              </a:solidFill>
            </a:rPr>
            <a:t>Osnaživanje  nastavnika </a:t>
          </a:r>
          <a:r>
            <a:rPr lang="hr-HR" dirty="0">
              <a:solidFill>
                <a:schemeClr val="tx1"/>
              </a:solidFill>
            </a:rPr>
            <a:t>na polju prevencije i ranog prepoznavanja rizičnih ponašanja djece i mladih </a:t>
          </a:r>
        </a:p>
      </dgm:t>
    </dgm:pt>
    <dgm:pt modelId="{83C66CB9-EC28-4268-A083-D5886179DA71}" type="parTrans" cxnId="{1D98C40D-9654-44D2-B0C5-8CD292F23D0C}">
      <dgm:prSet/>
      <dgm:spPr/>
      <dgm:t>
        <a:bodyPr/>
        <a:lstStyle/>
        <a:p>
          <a:endParaRPr lang="hr-HR"/>
        </a:p>
      </dgm:t>
    </dgm:pt>
    <dgm:pt modelId="{1CED5027-3C18-4B49-94F3-AAD7029A389C}" type="sibTrans" cxnId="{1D98C40D-9654-44D2-B0C5-8CD292F23D0C}">
      <dgm:prSet/>
      <dgm:spPr/>
      <dgm:t>
        <a:bodyPr/>
        <a:lstStyle/>
        <a:p>
          <a:endParaRPr lang="hr-HR"/>
        </a:p>
      </dgm:t>
    </dgm:pt>
    <dgm:pt modelId="{039259E6-4EB8-4A22-A693-35E89E92ECE1}">
      <dgm:prSet phldrT="[Tekst]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hr-HR" b="1" dirty="0">
              <a:solidFill>
                <a:schemeClr val="tx1"/>
              </a:solidFill>
            </a:rPr>
            <a:t>Osnaživanje roditelja </a:t>
          </a:r>
          <a:r>
            <a:rPr lang="hr-HR" dirty="0">
              <a:solidFill>
                <a:schemeClr val="tx1"/>
              </a:solidFill>
            </a:rPr>
            <a:t>na polju prevencije i ranog prepoznavanja rizičnih ponašanja djece i mladih </a:t>
          </a:r>
        </a:p>
      </dgm:t>
    </dgm:pt>
    <dgm:pt modelId="{F5F79F61-9D65-4313-8121-543BB928ACEB}" type="parTrans" cxnId="{E2EFD73A-91D4-4A20-A981-6F7EB618AE32}">
      <dgm:prSet/>
      <dgm:spPr/>
      <dgm:t>
        <a:bodyPr/>
        <a:lstStyle/>
        <a:p>
          <a:endParaRPr lang="hr-HR"/>
        </a:p>
      </dgm:t>
    </dgm:pt>
    <dgm:pt modelId="{00B3C91D-9AEE-4F2E-8EC3-28097FE33991}" type="sibTrans" cxnId="{E2EFD73A-91D4-4A20-A981-6F7EB618AE32}">
      <dgm:prSet/>
      <dgm:spPr/>
      <dgm:t>
        <a:bodyPr/>
        <a:lstStyle/>
        <a:p>
          <a:endParaRPr lang="hr-HR"/>
        </a:p>
      </dgm:t>
    </dgm:pt>
    <dgm:pt modelId="{8DE0F786-4147-44BB-9F4C-5043DE63D1F8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hr-HR" sz="20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Unaprjeđivanje preventivnih programa univerzalne prevencije za djecu i mlade</a:t>
          </a:r>
          <a:endParaRPr lang="hr-HR" sz="2000" dirty="0">
            <a:latin typeface="+mn-lt"/>
          </a:endParaRPr>
        </a:p>
      </dgm:t>
    </dgm:pt>
    <dgm:pt modelId="{0DB5B630-6464-462C-AEE1-79C4D76EE767}" type="parTrans" cxnId="{36D774FF-A946-47AC-9AA4-F286785BBB81}">
      <dgm:prSet/>
      <dgm:spPr/>
      <dgm:t>
        <a:bodyPr/>
        <a:lstStyle/>
        <a:p>
          <a:endParaRPr lang="hr-HR"/>
        </a:p>
      </dgm:t>
    </dgm:pt>
    <dgm:pt modelId="{B2CC59CA-501A-4310-B184-9C883FA0807E}" type="sibTrans" cxnId="{36D774FF-A946-47AC-9AA4-F286785BBB81}">
      <dgm:prSet/>
      <dgm:spPr/>
      <dgm:t>
        <a:bodyPr/>
        <a:lstStyle/>
        <a:p>
          <a:endParaRPr lang="hr-HR"/>
        </a:p>
      </dgm:t>
    </dgm:pt>
    <dgm:pt modelId="{8AB69A40-CEBD-4C99-804E-7216EBECD3B3}">
      <dgm:prSet/>
      <dgm:spPr/>
      <dgm:t>
        <a:bodyPr/>
        <a:lstStyle/>
        <a:p>
          <a:endParaRPr lang="hr-HR"/>
        </a:p>
      </dgm:t>
    </dgm:pt>
    <dgm:pt modelId="{2760BA2F-DA66-4038-B5E9-4147CD3FA1C4}" type="parTrans" cxnId="{9996928E-4006-492C-B0B9-BDE1D67113FE}">
      <dgm:prSet/>
      <dgm:spPr/>
      <dgm:t>
        <a:bodyPr/>
        <a:lstStyle/>
        <a:p>
          <a:endParaRPr lang="hr-HR"/>
        </a:p>
      </dgm:t>
    </dgm:pt>
    <dgm:pt modelId="{A713931C-EC26-47F7-88C2-0631EFC7831E}" type="sibTrans" cxnId="{9996928E-4006-492C-B0B9-BDE1D67113FE}">
      <dgm:prSet/>
      <dgm:spPr/>
      <dgm:t>
        <a:bodyPr/>
        <a:lstStyle/>
        <a:p>
          <a:endParaRPr lang="hr-HR"/>
        </a:p>
      </dgm:t>
    </dgm:pt>
    <dgm:pt modelId="{9F145700-4D3C-4BAE-96AA-2A844A70EFB8}">
      <dgm:prSet/>
      <dgm:spPr/>
      <dgm:t>
        <a:bodyPr/>
        <a:lstStyle/>
        <a:p>
          <a:endParaRPr lang="hr-HR"/>
        </a:p>
      </dgm:t>
    </dgm:pt>
    <dgm:pt modelId="{CD120BFD-77BE-4736-937A-A127941D273D}" type="parTrans" cxnId="{5F7798E1-CB8D-4EC4-A05E-E99DB90439DF}">
      <dgm:prSet/>
      <dgm:spPr/>
      <dgm:t>
        <a:bodyPr/>
        <a:lstStyle/>
        <a:p>
          <a:endParaRPr lang="hr-HR"/>
        </a:p>
      </dgm:t>
    </dgm:pt>
    <dgm:pt modelId="{A4774E81-79E2-4AC1-81FC-222ED5AC6A10}" type="sibTrans" cxnId="{5F7798E1-CB8D-4EC4-A05E-E99DB90439DF}">
      <dgm:prSet/>
      <dgm:spPr/>
      <dgm:t>
        <a:bodyPr/>
        <a:lstStyle/>
        <a:p>
          <a:endParaRPr lang="hr-HR"/>
        </a:p>
      </dgm:t>
    </dgm:pt>
    <dgm:pt modelId="{69A837A4-6C1A-4E3F-AC5A-CB22600B9D4A}" type="pres">
      <dgm:prSet presAssocID="{66B10AB8-C709-4DA5-9BEB-A327C3A3F82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1AC2F3F-DB2B-44ED-A697-157A6C9AB078}" type="pres">
      <dgm:prSet presAssocID="{F3865CBC-84EB-496E-9649-7169CC72F0A3}" presName="singleCycle" presStyleCnt="0"/>
      <dgm:spPr/>
    </dgm:pt>
    <dgm:pt modelId="{9652B086-F37A-4775-A854-9F4E947FC044}" type="pres">
      <dgm:prSet presAssocID="{F3865CBC-84EB-496E-9649-7169CC72F0A3}" presName="singleCenter" presStyleLbl="node1" presStyleIdx="0" presStyleCnt="5" custScaleX="323398" custLinFactNeighborX="-459" custLinFactNeighborY="-2181">
        <dgm:presLayoutVars>
          <dgm:chMax val="7"/>
          <dgm:chPref val="7"/>
        </dgm:presLayoutVars>
      </dgm:prSet>
      <dgm:spPr/>
    </dgm:pt>
    <dgm:pt modelId="{201F2798-7EDB-4504-974E-952708CBD78E}" type="pres">
      <dgm:prSet presAssocID="{9BF1E2A1-9047-46F6-897B-7C07C0680DB3}" presName="Name56" presStyleLbl="parChTrans1D2" presStyleIdx="0" presStyleCnt="4"/>
      <dgm:spPr/>
    </dgm:pt>
    <dgm:pt modelId="{C15E15FB-65E1-41B5-9ACC-FF24310B4555}" type="pres">
      <dgm:prSet presAssocID="{A96629B5-1402-4F31-97CA-7E069514EDD3}" presName="text0" presStyleLbl="node1" presStyleIdx="1" presStyleCnt="5" custScaleX="450312" custScaleY="127665" custRadScaleRad="141877" custRadScaleInc="111443">
        <dgm:presLayoutVars>
          <dgm:bulletEnabled val="1"/>
        </dgm:presLayoutVars>
      </dgm:prSet>
      <dgm:spPr/>
    </dgm:pt>
    <dgm:pt modelId="{5BC970F9-3E0D-408A-BFCB-DB81DE09A124}" type="pres">
      <dgm:prSet presAssocID="{0DB5B630-6464-462C-AEE1-79C4D76EE767}" presName="Name56" presStyleLbl="parChTrans1D2" presStyleIdx="1" presStyleCnt="4"/>
      <dgm:spPr/>
    </dgm:pt>
    <dgm:pt modelId="{E5502D03-B88E-432B-97BF-785976E4BA69}" type="pres">
      <dgm:prSet presAssocID="{8DE0F786-4147-44BB-9F4C-5043DE63D1F8}" presName="text0" presStyleLbl="node1" presStyleIdx="2" presStyleCnt="5" custScaleX="400135" custScaleY="125397" custRadScaleRad="141631" custRadScaleInc="-311029">
        <dgm:presLayoutVars>
          <dgm:bulletEnabled val="1"/>
        </dgm:presLayoutVars>
      </dgm:prSet>
      <dgm:spPr/>
    </dgm:pt>
    <dgm:pt modelId="{BADD5D9A-7676-410C-B3DA-3E40A2294623}" type="pres">
      <dgm:prSet presAssocID="{83C66CB9-EC28-4268-A083-D5886179DA71}" presName="Name56" presStyleLbl="parChTrans1D2" presStyleIdx="2" presStyleCnt="4"/>
      <dgm:spPr/>
    </dgm:pt>
    <dgm:pt modelId="{505CE3BF-20B2-4E92-B7B7-64EF188CF9EA}" type="pres">
      <dgm:prSet presAssocID="{4CB37C91-ADE7-4AED-8EA4-F648D2E4DA20}" presName="text0" presStyleLbl="node1" presStyleIdx="3" presStyleCnt="5" custScaleX="344617" custRadScaleRad="170663" custRadScaleInc="-137871">
        <dgm:presLayoutVars>
          <dgm:bulletEnabled val="1"/>
        </dgm:presLayoutVars>
      </dgm:prSet>
      <dgm:spPr/>
    </dgm:pt>
    <dgm:pt modelId="{7704ECF8-F987-4CC0-9E4D-0973F8DA39C0}" type="pres">
      <dgm:prSet presAssocID="{F5F79F61-9D65-4313-8121-543BB928ACEB}" presName="Name56" presStyleLbl="parChTrans1D2" presStyleIdx="3" presStyleCnt="4"/>
      <dgm:spPr/>
    </dgm:pt>
    <dgm:pt modelId="{D007CEF2-5255-4DE8-B309-E6AE9C1368B3}" type="pres">
      <dgm:prSet presAssocID="{039259E6-4EB8-4A22-A693-35E89E92ECE1}" presName="text0" presStyleLbl="node1" presStyleIdx="4" presStyleCnt="5" custScaleX="344617" custRadScaleRad="163041" custRadScaleInc="-65803">
        <dgm:presLayoutVars>
          <dgm:bulletEnabled val="1"/>
        </dgm:presLayoutVars>
      </dgm:prSet>
      <dgm:spPr/>
    </dgm:pt>
  </dgm:ptLst>
  <dgm:cxnLst>
    <dgm:cxn modelId="{2B95C106-77F6-4F89-B86F-1FFE8553ECA1}" srcId="{66B10AB8-C709-4DA5-9BEB-A327C3A3F82F}" destId="{F3865CBC-84EB-496E-9649-7169CC72F0A3}" srcOrd="0" destOrd="0" parTransId="{4174BB94-B42C-4ADA-B105-24BAE37447BA}" sibTransId="{F0C10BA8-69B2-48AE-98E3-0FE4877E7FEA}"/>
    <dgm:cxn modelId="{1D98C40D-9654-44D2-B0C5-8CD292F23D0C}" srcId="{F3865CBC-84EB-496E-9649-7169CC72F0A3}" destId="{4CB37C91-ADE7-4AED-8EA4-F648D2E4DA20}" srcOrd="2" destOrd="0" parTransId="{83C66CB9-EC28-4268-A083-D5886179DA71}" sibTransId="{1CED5027-3C18-4B49-94F3-AAD7029A389C}"/>
    <dgm:cxn modelId="{FEFDE51E-8E7A-4BE1-B914-797B2C0DC5C3}" type="presOf" srcId="{F5F79F61-9D65-4313-8121-543BB928ACEB}" destId="{7704ECF8-F987-4CC0-9E4D-0973F8DA39C0}" srcOrd="0" destOrd="0" presId="urn:microsoft.com/office/officeart/2008/layout/RadialCluster"/>
    <dgm:cxn modelId="{E2EFD73A-91D4-4A20-A981-6F7EB618AE32}" srcId="{F3865CBC-84EB-496E-9649-7169CC72F0A3}" destId="{039259E6-4EB8-4A22-A693-35E89E92ECE1}" srcOrd="3" destOrd="0" parTransId="{F5F79F61-9D65-4313-8121-543BB928ACEB}" sibTransId="{00B3C91D-9AEE-4F2E-8EC3-28097FE33991}"/>
    <dgm:cxn modelId="{DE0D1942-9B1A-4378-9D3B-665123214A4C}" type="presOf" srcId="{A96629B5-1402-4F31-97CA-7E069514EDD3}" destId="{C15E15FB-65E1-41B5-9ACC-FF24310B4555}" srcOrd="0" destOrd="0" presId="urn:microsoft.com/office/officeart/2008/layout/RadialCluster"/>
    <dgm:cxn modelId="{83E1FD4B-91CB-40EA-8F77-FE18761EA1C4}" type="presOf" srcId="{F3865CBC-84EB-496E-9649-7169CC72F0A3}" destId="{9652B086-F37A-4775-A854-9F4E947FC044}" srcOrd="0" destOrd="0" presId="urn:microsoft.com/office/officeart/2008/layout/RadialCluster"/>
    <dgm:cxn modelId="{5DD1A84D-53A4-48D2-AAD3-95DE9741E4EF}" type="presOf" srcId="{0DB5B630-6464-462C-AEE1-79C4D76EE767}" destId="{5BC970F9-3E0D-408A-BFCB-DB81DE09A124}" srcOrd="0" destOrd="0" presId="urn:microsoft.com/office/officeart/2008/layout/RadialCluster"/>
    <dgm:cxn modelId="{DB090D71-1A5A-4FFC-B222-436718204F43}" type="presOf" srcId="{83C66CB9-EC28-4268-A083-D5886179DA71}" destId="{BADD5D9A-7676-410C-B3DA-3E40A2294623}" srcOrd="0" destOrd="0" presId="urn:microsoft.com/office/officeart/2008/layout/RadialCluster"/>
    <dgm:cxn modelId="{4D9BD571-9CDF-4803-883D-78A14C1586DC}" srcId="{F3865CBC-84EB-496E-9649-7169CC72F0A3}" destId="{A96629B5-1402-4F31-97CA-7E069514EDD3}" srcOrd="0" destOrd="0" parTransId="{9BF1E2A1-9047-46F6-897B-7C07C0680DB3}" sibTransId="{87664627-5CA3-4AFD-ADA6-A8D15B193E5F}"/>
    <dgm:cxn modelId="{9996928E-4006-492C-B0B9-BDE1D67113FE}" srcId="{66B10AB8-C709-4DA5-9BEB-A327C3A3F82F}" destId="{8AB69A40-CEBD-4C99-804E-7216EBECD3B3}" srcOrd="1" destOrd="0" parTransId="{2760BA2F-DA66-4038-B5E9-4147CD3FA1C4}" sibTransId="{A713931C-EC26-47F7-88C2-0631EFC7831E}"/>
    <dgm:cxn modelId="{37FEF8A5-6ED6-4234-9712-897A3270874D}" type="presOf" srcId="{66B10AB8-C709-4DA5-9BEB-A327C3A3F82F}" destId="{69A837A4-6C1A-4E3F-AC5A-CB22600B9D4A}" srcOrd="0" destOrd="0" presId="urn:microsoft.com/office/officeart/2008/layout/RadialCluster"/>
    <dgm:cxn modelId="{FBD1FEA7-32D4-4153-9D01-C385FD23EEBB}" type="presOf" srcId="{9BF1E2A1-9047-46F6-897B-7C07C0680DB3}" destId="{201F2798-7EDB-4504-974E-952708CBD78E}" srcOrd="0" destOrd="0" presId="urn:microsoft.com/office/officeart/2008/layout/RadialCluster"/>
    <dgm:cxn modelId="{16A674C4-5306-46EB-8E94-070620F1D8D9}" type="presOf" srcId="{039259E6-4EB8-4A22-A693-35E89E92ECE1}" destId="{D007CEF2-5255-4DE8-B309-E6AE9C1368B3}" srcOrd="0" destOrd="0" presId="urn:microsoft.com/office/officeart/2008/layout/RadialCluster"/>
    <dgm:cxn modelId="{5F7798E1-CB8D-4EC4-A05E-E99DB90439DF}" srcId="{66B10AB8-C709-4DA5-9BEB-A327C3A3F82F}" destId="{9F145700-4D3C-4BAE-96AA-2A844A70EFB8}" srcOrd="2" destOrd="0" parTransId="{CD120BFD-77BE-4736-937A-A127941D273D}" sibTransId="{A4774E81-79E2-4AC1-81FC-222ED5AC6A10}"/>
    <dgm:cxn modelId="{74F001EC-9BAA-429D-A703-4CFA3C9CFE42}" type="presOf" srcId="{8DE0F786-4147-44BB-9F4C-5043DE63D1F8}" destId="{E5502D03-B88E-432B-97BF-785976E4BA69}" srcOrd="0" destOrd="0" presId="urn:microsoft.com/office/officeart/2008/layout/RadialCluster"/>
    <dgm:cxn modelId="{E0F95BF4-5609-439B-9ED8-D483A80B56E1}" type="presOf" srcId="{4CB37C91-ADE7-4AED-8EA4-F648D2E4DA20}" destId="{505CE3BF-20B2-4E92-B7B7-64EF188CF9EA}" srcOrd="0" destOrd="0" presId="urn:microsoft.com/office/officeart/2008/layout/RadialCluster"/>
    <dgm:cxn modelId="{36D774FF-A946-47AC-9AA4-F286785BBB81}" srcId="{F3865CBC-84EB-496E-9649-7169CC72F0A3}" destId="{8DE0F786-4147-44BB-9F4C-5043DE63D1F8}" srcOrd="1" destOrd="0" parTransId="{0DB5B630-6464-462C-AEE1-79C4D76EE767}" sibTransId="{B2CC59CA-501A-4310-B184-9C883FA0807E}"/>
    <dgm:cxn modelId="{ACA5C529-1D8A-4F28-B511-78E596346396}" type="presParOf" srcId="{69A837A4-6C1A-4E3F-AC5A-CB22600B9D4A}" destId="{B1AC2F3F-DB2B-44ED-A697-157A6C9AB078}" srcOrd="0" destOrd="0" presId="urn:microsoft.com/office/officeart/2008/layout/RadialCluster"/>
    <dgm:cxn modelId="{DF3BD109-99F1-4083-A69B-401CBE2F249E}" type="presParOf" srcId="{B1AC2F3F-DB2B-44ED-A697-157A6C9AB078}" destId="{9652B086-F37A-4775-A854-9F4E947FC044}" srcOrd="0" destOrd="0" presId="urn:microsoft.com/office/officeart/2008/layout/RadialCluster"/>
    <dgm:cxn modelId="{529A417C-02A1-46EF-B007-E39679E1645D}" type="presParOf" srcId="{B1AC2F3F-DB2B-44ED-A697-157A6C9AB078}" destId="{201F2798-7EDB-4504-974E-952708CBD78E}" srcOrd="1" destOrd="0" presId="urn:microsoft.com/office/officeart/2008/layout/RadialCluster"/>
    <dgm:cxn modelId="{A62997A6-CC6E-4357-AFED-05C90DD20E17}" type="presParOf" srcId="{B1AC2F3F-DB2B-44ED-A697-157A6C9AB078}" destId="{C15E15FB-65E1-41B5-9ACC-FF24310B4555}" srcOrd="2" destOrd="0" presId="urn:microsoft.com/office/officeart/2008/layout/RadialCluster"/>
    <dgm:cxn modelId="{96AF0D40-B696-44D3-870B-799773D0D263}" type="presParOf" srcId="{B1AC2F3F-DB2B-44ED-A697-157A6C9AB078}" destId="{5BC970F9-3E0D-408A-BFCB-DB81DE09A124}" srcOrd="3" destOrd="0" presId="urn:microsoft.com/office/officeart/2008/layout/RadialCluster"/>
    <dgm:cxn modelId="{A3B882F6-9BDA-468A-B4F7-218B0F8D69B9}" type="presParOf" srcId="{B1AC2F3F-DB2B-44ED-A697-157A6C9AB078}" destId="{E5502D03-B88E-432B-97BF-785976E4BA69}" srcOrd="4" destOrd="0" presId="urn:microsoft.com/office/officeart/2008/layout/RadialCluster"/>
    <dgm:cxn modelId="{FC3F7A41-BD71-45C4-8659-CDEB85132532}" type="presParOf" srcId="{B1AC2F3F-DB2B-44ED-A697-157A6C9AB078}" destId="{BADD5D9A-7676-410C-B3DA-3E40A2294623}" srcOrd="5" destOrd="0" presId="urn:microsoft.com/office/officeart/2008/layout/RadialCluster"/>
    <dgm:cxn modelId="{F52273E4-96E0-40E5-A38E-43AC3A8EE687}" type="presParOf" srcId="{B1AC2F3F-DB2B-44ED-A697-157A6C9AB078}" destId="{505CE3BF-20B2-4E92-B7B7-64EF188CF9EA}" srcOrd="6" destOrd="0" presId="urn:microsoft.com/office/officeart/2008/layout/RadialCluster"/>
    <dgm:cxn modelId="{55425991-1E3E-4158-8735-F65F54819713}" type="presParOf" srcId="{B1AC2F3F-DB2B-44ED-A697-157A6C9AB078}" destId="{7704ECF8-F987-4CC0-9E4D-0973F8DA39C0}" srcOrd="7" destOrd="0" presId="urn:microsoft.com/office/officeart/2008/layout/RadialCluster"/>
    <dgm:cxn modelId="{699747E9-EFFE-4D54-A478-22C13449A9E9}" type="presParOf" srcId="{B1AC2F3F-DB2B-44ED-A697-157A6C9AB078}" destId="{D007CEF2-5255-4DE8-B309-E6AE9C1368B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917B52-8BE5-4F05-B12C-78E91ED1AC8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9E0046E-A776-4904-9BBA-9CD4C6708C98}">
      <dgm:prSet phldrT="[Tekst]" custT="1"/>
      <dgm:spPr/>
      <dgm:t>
        <a:bodyPr/>
        <a:lstStyle/>
        <a:p>
          <a:r>
            <a:rPr lang="hr-HR" sz="3200" dirty="0"/>
            <a:t>Trening životnih vještina</a:t>
          </a:r>
        </a:p>
      </dgm:t>
    </dgm:pt>
    <dgm:pt modelId="{00D362D4-3246-430F-BD9C-30490759AF6F}" type="parTrans" cxnId="{9EEF23E3-7CD0-4EEB-9F0D-A6EF99A562AC}">
      <dgm:prSet/>
      <dgm:spPr/>
      <dgm:t>
        <a:bodyPr/>
        <a:lstStyle/>
        <a:p>
          <a:endParaRPr lang="hr-HR"/>
        </a:p>
      </dgm:t>
    </dgm:pt>
    <dgm:pt modelId="{9979E711-0545-45CB-AC6A-EF62C1C1A818}" type="sibTrans" cxnId="{9EEF23E3-7CD0-4EEB-9F0D-A6EF99A562AC}">
      <dgm:prSet/>
      <dgm:spPr/>
      <dgm:t>
        <a:bodyPr/>
        <a:lstStyle/>
        <a:p>
          <a:endParaRPr lang="hr-HR"/>
        </a:p>
      </dgm:t>
    </dgm:pt>
    <dgm:pt modelId="{92059CEF-3A14-48E8-858E-5288676235A3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hr-HR" sz="2000" dirty="0">
              <a:solidFill>
                <a:schemeClr val="tx1"/>
              </a:solidFill>
            </a:rPr>
            <a:t>Edukacija 209 odgojno-obrazovnih djelatnika provoditelja programa TŽV</a:t>
          </a:r>
        </a:p>
      </dgm:t>
    </dgm:pt>
    <dgm:pt modelId="{DF27A699-AD1A-43C9-B7F8-55FF6BAF60CD}" type="parTrans" cxnId="{41777A0D-F88E-43F8-93F1-D4B8AEECAA3C}">
      <dgm:prSet/>
      <dgm:spPr/>
      <dgm:t>
        <a:bodyPr/>
        <a:lstStyle/>
        <a:p>
          <a:endParaRPr lang="hr-HR"/>
        </a:p>
      </dgm:t>
    </dgm:pt>
    <dgm:pt modelId="{355EEA48-D46B-45A1-BDBA-2516514D17F1}" type="sibTrans" cxnId="{41777A0D-F88E-43F8-93F1-D4B8AEECAA3C}">
      <dgm:prSet/>
      <dgm:spPr/>
      <dgm:t>
        <a:bodyPr/>
        <a:lstStyle/>
        <a:p>
          <a:endParaRPr lang="hr-HR"/>
        </a:p>
      </dgm:t>
    </dgm:pt>
    <dgm:pt modelId="{45CD0FEE-7E40-4F99-9B55-448BBF8D4C8C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ct val="15000"/>
            </a:spcAft>
          </a:pPr>
          <a:endParaRPr lang="hr-HR" sz="3300" dirty="0"/>
        </a:p>
      </dgm:t>
    </dgm:pt>
    <dgm:pt modelId="{5CC6D029-31BC-4DEE-9A69-D08F79DAA53A}" type="parTrans" cxnId="{619FB20B-37BA-4C15-9007-091655300489}">
      <dgm:prSet/>
      <dgm:spPr/>
      <dgm:t>
        <a:bodyPr/>
        <a:lstStyle/>
        <a:p>
          <a:endParaRPr lang="hr-HR"/>
        </a:p>
      </dgm:t>
    </dgm:pt>
    <dgm:pt modelId="{2ECC8B70-5E11-4504-903E-792BB3D54233}" type="sibTrans" cxnId="{619FB20B-37BA-4C15-9007-091655300489}">
      <dgm:prSet/>
      <dgm:spPr/>
      <dgm:t>
        <a:bodyPr/>
        <a:lstStyle/>
        <a:p>
          <a:endParaRPr lang="hr-HR"/>
        </a:p>
      </dgm:t>
    </dgm:pt>
    <dgm:pt modelId="{64F4526C-893B-49FC-BCA1-D18480CCC850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hr-HR" sz="2000" dirty="0">
              <a:solidFill>
                <a:schemeClr val="tx1"/>
              </a:solidFill>
            </a:rPr>
            <a:t>Osnaživanje i informiranje 2000 roditelja o prevenciji ovisnosti </a:t>
          </a:r>
        </a:p>
      </dgm:t>
    </dgm:pt>
    <dgm:pt modelId="{26529741-BA61-43C1-81A7-901B86F3196F}" type="parTrans" cxnId="{6B38A0D3-CB8C-498D-8777-6BB321835970}">
      <dgm:prSet/>
      <dgm:spPr/>
      <dgm:t>
        <a:bodyPr/>
        <a:lstStyle/>
        <a:p>
          <a:endParaRPr lang="hr-HR"/>
        </a:p>
      </dgm:t>
    </dgm:pt>
    <dgm:pt modelId="{36B4F7B8-CF03-4FE1-9514-77D9E20D0FEF}" type="sibTrans" cxnId="{6B38A0D3-CB8C-498D-8777-6BB321835970}">
      <dgm:prSet/>
      <dgm:spPr/>
      <dgm:t>
        <a:bodyPr/>
        <a:lstStyle/>
        <a:p>
          <a:endParaRPr lang="hr-HR"/>
        </a:p>
      </dgm:t>
    </dgm:pt>
    <dgm:pt modelId="{B5FBF450-9DC4-41D4-8D30-098859EA5408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sz="2000" dirty="0">
              <a:solidFill>
                <a:schemeClr val="tx1"/>
              </a:solidFill>
            </a:rPr>
            <a:t>Predavanja i radionice za 3100 učenika 3., 4., 5., 6. i 7. razreda u 18 osnovnih škola KKŽ</a:t>
          </a:r>
        </a:p>
      </dgm:t>
    </dgm:pt>
    <dgm:pt modelId="{90038054-F502-4DF7-B4D3-ED84FEEADFDE}" type="parTrans" cxnId="{5B097B98-E4BE-4E87-90F8-5C9D02A8F7CF}">
      <dgm:prSet/>
      <dgm:spPr/>
      <dgm:t>
        <a:bodyPr/>
        <a:lstStyle/>
        <a:p>
          <a:endParaRPr lang="hr-HR"/>
        </a:p>
      </dgm:t>
    </dgm:pt>
    <dgm:pt modelId="{3D0FDB54-E602-442E-B3D2-D22F92DD1BDB}" type="sibTrans" cxnId="{5B097B98-E4BE-4E87-90F8-5C9D02A8F7CF}">
      <dgm:prSet/>
      <dgm:spPr/>
      <dgm:t>
        <a:bodyPr/>
        <a:lstStyle/>
        <a:p>
          <a:endParaRPr lang="hr-HR"/>
        </a:p>
      </dgm:t>
    </dgm:pt>
    <dgm:pt modelId="{A59D5376-B5DD-4BBE-B6D0-A35213FB82AB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sz="2000" dirty="0">
              <a:solidFill>
                <a:schemeClr val="tx1"/>
              </a:solidFill>
            </a:rPr>
            <a:t>Aktivnosti usmjerene na razvoj samopoštovanja, komunikacijskih i socijalnih vještina, samokontrole, odupiranja vršnjačkom pritisku, vještine donošenja odluka, kritičkog razmišljanja, rješavanja sukoba i suočavanja sa stresom</a:t>
          </a:r>
          <a:endParaRPr lang="hr-HR" sz="500" dirty="0">
            <a:solidFill>
              <a:schemeClr val="tx1"/>
            </a:solidFill>
          </a:endParaRPr>
        </a:p>
      </dgm:t>
    </dgm:pt>
    <dgm:pt modelId="{F3DB3441-A2A7-42FB-8BA2-30A3D178590D}" type="parTrans" cxnId="{6D86B639-BFEE-4D33-B3EB-B70DE46C2B0D}">
      <dgm:prSet/>
      <dgm:spPr/>
      <dgm:t>
        <a:bodyPr/>
        <a:lstStyle/>
        <a:p>
          <a:endParaRPr lang="hr-HR"/>
        </a:p>
      </dgm:t>
    </dgm:pt>
    <dgm:pt modelId="{DB26D86B-11AC-4CD6-9766-D1CC13421A75}" type="sibTrans" cxnId="{6D86B639-BFEE-4D33-B3EB-B70DE46C2B0D}">
      <dgm:prSet/>
      <dgm:spPr/>
      <dgm:t>
        <a:bodyPr/>
        <a:lstStyle/>
        <a:p>
          <a:endParaRPr lang="hr-HR"/>
        </a:p>
      </dgm:t>
    </dgm:pt>
    <dgm:pt modelId="{2021EE5A-9544-4F20-AA95-229476A5B5B7}" type="pres">
      <dgm:prSet presAssocID="{95917B52-8BE5-4F05-B12C-78E91ED1AC88}" presName="Name0" presStyleCnt="0">
        <dgm:presLayoutVars>
          <dgm:dir/>
          <dgm:animLvl val="lvl"/>
          <dgm:resizeHandles/>
        </dgm:presLayoutVars>
      </dgm:prSet>
      <dgm:spPr/>
    </dgm:pt>
    <dgm:pt modelId="{F482E3DB-4BB5-4C05-801F-FEED81BC2EF4}" type="pres">
      <dgm:prSet presAssocID="{99E0046E-A776-4904-9BBA-9CD4C6708C98}" presName="linNode" presStyleCnt="0"/>
      <dgm:spPr/>
    </dgm:pt>
    <dgm:pt modelId="{295FC919-F8E7-4AF4-A347-74FB79F6E891}" type="pres">
      <dgm:prSet presAssocID="{99E0046E-A776-4904-9BBA-9CD4C6708C98}" presName="parentShp" presStyleLbl="node1" presStyleIdx="0" presStyleCnt="1" custScaleX="68075" custScaleY="79124">
        <dgm:presLayoutVars>
          <dgm:bulletEnabled val="1"/>
        </dgm:presLayoutVars>
      </dgm:prSet>
      <dgm:spPr/>
    </dgm:pt>
    <dgm:pt modelId="{BF3A3E34-7226-4FA6-ABF4-8B7B4880092F}" type="pres">
      <dgm:prSet presAssocID="{99E0046E-A776-4904-9BBA-9CD4C6708C98}" presName="childShp" presStyleLbl="bgAccFollowNode1" presStyleIdx="0" presStyleCnt="1" custScaleX="120362" custScaleY="100294" custLinFactNeighborX="-1467" custLinFactNeighborY="-789">
        <dgm:presLayoutVars>
          <dgm:bulletEnabled val="1"/>
        </dgm:presLayoutVars>
      </dgm:prSet>
      <dgm:spPr/>
    </dgm:pt>
  </dgm:ptLst>
  <dgm:cxnLst>
    <dgm:cxn modelId="{619FB20B-37BA-4C15-9007-091655300489}" srcId="{99E0046E-A776-4904-9BBA-9CD4C6708C98}" destId="{45CD0FEE-7E40-4F99-9B55-448BBF8D4C8C}" srcOrd="4" destOrd="0" parTransId="{5CC6D029-31BC-4DEE-9A69-D08F79DAA53A}" sibTransId="{2ECC8B70-5E11-4504-903E-792BB3D54233}"/>
    <dgm:cxn modelId="{41777A0D-F88E-43F8-93F1-D4B8AEECAA3C}" srcId="{99E0046E-A776-4904-9BBA-9CD4C6708C98}" destId="{92059CEF-3A14-48E8-858E-5288676235A3}" srcOrd="0" destOrd="0" parTransId="{DF27A699-AD1A-43C9-B7F8-55FF6BAF60CD}" sibTransId="{355EEA48-D46B-45A1-BDBA-2516514D17F1}"/>
    <dgm:cxn modelId="{832C1C12-2DF0-4FF6-A447-09D93E8E6097}" type="presOf" srcId="{99E0046E-A776-4904-9BBA-9CD4C6708C98}" destId="{295FC919-F8E7-4AF4-A347-74FB79F6E891}" srcOrd="0" destOrd="0" presId="urn:microsoft.com/office/officeart/2005/8/layout/vList6"/>
    <dgm:cxn modelId="{6D86B639-BFEE-4D33-B3EB-B70DE46C2B0D}" srcId="{99E0046E-A776-4904-9BBA-9CD4C6708C98}" destId="{A59D5376-B5DD-4BBE-B6D0-A35213FB82AB}" srcOrd="2" destOrd="0" parTransId="{F3DB3441-A2A7-42FB-8BA2-30A3D178590D}" sibTransId="{DB26D86B-11AC-4CD6-9766-D1CC13421A75}"/>
    <dgm:cxn modelId="{DEE4CE4F-A10B-4EDF-AF94-1D85B0ECBAE2}" type="presOf" srcId="{92059CEF-3A14-48E8-858E-5288676235A3}" destId="{BF3A3E34-7226-4FA6-ABF4-8B7B4880092F}" srcOrd="0" destOrd="0" presId="urn:microsoft.com/office/officeart/2005/8/layout/vList6"/>
    <dgm:cxn modelId="{E929A377-BB5F-401B-847E-B8973EC52B52}" type="presOf" srcId="{95917B52-8BE5-4F05-B12C-78E91ED1AC88}" destId="{2021EE5A-9544-4F20-AA95-229476A5B5B7}" srcOrd="0" destOrd="0" presId="urn:microsoft.com/office/officeart/2005/8/layout/vList6"/>
    <dgm:cxn modelId="{5B097B98-E4BE-4E87-90F8-5C9D02A8F7CF}" srcId="{99E0046E-A776-4904-9BBA-9CD4C6708C98}" destId="{B5FBF450-9DC4-41D4-8D30-098859EA5408}" srcOrd="1" destOrd="0" parTransId="{90038054-F502-4DF7-B4D3-ED84FEEADFDE}" sibTransId="{3D0FDB54-E602-442E-B3D2-D22F92DD1BDB}"/>
    <dgm:cxn modelId="{54A5E8A3-7131-4EAD-9A46-5BC46C7F2DB1}" type="presOf" srcId="{64F4526C-893B-49FC-BCA1-D18480CCC850}" destId="{BF3A3E34-7226-4FA6-ABF4-8B7B4880092F}" srcOrd="0" destOrd="3" presId="urn:microsoft.com/office/officeart/2005/8/layout/vList6"/>
    <dgm:cxn modelId="{00DE15AA-5D6B-422B-906A-0159283B21C4}" type="presOf" srcId="{A59D5376-B5DD-4BBE-B6D0-A35213FB82AB}" destId="{BF3A3E34-7226-4FA6-ABF4-8B7B4880092F}" srcOrd="0" destOrd="2" presId="urn:microsoft.com/office/officeart/2005/8/layout/vList6"/>
    <dgm:cxn modelId="{D4BFB8B6-25F7-4AB3-9B51-EEE5AF8A9CDF}" type="presOf" srcId="{45CD0FEE-7E40-4F99-9B55-448BBF8D4C8C}" destId="{BF3A3E34-7226-4FA6-ABF4-8B7B4880092F}" srcOrd="0" destOrd="4" presId="urn:microsoft.com/office/officeart/2005/8/layout/vList6"/>
    <dgm:cxn modelId="{6B38A0D3-CB8C-498D-8777-6BB321835970}" srcId="{99E0046E-A776-4904-9BBA-9CD4C6708C98}" destId="{64F4526C-893B-49FC-BCA1-D18480CCC850}" srcOrd="3" destOrd="0" parTransId="{26529741-BA61-43C1-81A7-901B86F3196F}" sibTransId="{36B4F7B8-CF03-4FE1-9514-77D9E20D0FEF}"/>
    <dgm:cxn modelId="{9EEF23E3-7CD0-4EEB-9F0D-A6EF99A562AC}" srcId="{95917B52-8BE5-4F05-B12C-78E91ED1AC88}" destId="{99E0046E-A776-4904-9BBA-9CD4C6708C98}" srcOrd="0" destOrd="0" parTransId="{00D362D4-3246-430F-BD9C-30490759AF6F}" sibTransId="{9979E711-0545-45CB-AC6A-EF62C1C1A818}"/>
    <dgm:cxn modelId="{908563FB-4607-41C8-BA13-FD494FB08734}" type="presOf" srcId="{B5FBF450-9DC4-41D4-8D30-098859EA5408}" destId="{BF3A3E34-7226-4FA6-ABF4-8B7B4880092F}" srcOrd="0" destOrd="1" presId="urn:microsoft.com/office/officeart/2005/8/layout/vList6"/>
    <dgm:cxn modelId="{C116DC16-53E1-44F2-87D8-D49380795678}" type="presParOf" srcId="{2021EE5A-9544-4F20-AA95-229476A5B5B7}" destId="{F482E3DB-4BB5-4C05-801F-FEED81BC2EF4}" srcOrd="0" destOrd="0" presId="urn:microsoft.com/office/officeart/2005/8/layout/vList6"/>
    <dgm:cxn modelId="{EE378530-BE7A-4A47-8A1E-C7F2005FACA0}" type="presParOf" srcId="{F482E3DB-4BB5-4C05-801F-FEED81BC2EF4}" destId="{295FC919-F8E7-4AF4-A347-74FB79F6E891}" srcOrd="0" destOrd="0" presId="urn:microsoft.com/office/officeart/2005/8/layout/vList6"/>
    <dgm:cxn modelId="{E1AC983D-2D6A-4889-A5D0-3692351453AD}" type="presParOf" srcId="{F482E3DB-4BB5-4C05-801F-FEED81BC2EF4}" destId="{BF3A3E34-7226-4FA6-ABF4-8B7B488009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B10AB8-C709-4DA5-9BEB-A327C3A3F82F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3865CBC-84EB-496E-9649-7169CC72F0A3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 sz="3200" dirty="0"/>
            <a:t>PROGRAMI LIJEČENJA</a:t>
          </a:r>
        </a:p>
        <a:p>
          <a:r>
            <a:rPr lang="hr-HR" sz="3200" dirty="0"/>
            <a:t>Centar za zaštitu mentalnog zdravlja i prevenciju ovisnosti</a:t>
          </a:r>
        </a:p>
      </dgm:t>
    </dgm:pt>
    <dgm:pt modelId="{4174BB94-B42C-4ADA-B105-24BAE37447BA}" type="parTrans" cxnId="{2B95C106-77F6-4F89-B86F-1FFE8553ECA1}">
      <dgm:prSet/>
      <dgm:spPr/>
      <dgm:t>
        <a:bodyPr/>
        <a:lstStyle/>
        <a:p>
          <a:endParaRPr lang="hr-HR"/>
        </a:p>
      </dgm:t>
    </dgm:pt>
    <dgm:pt modelId="{F0C10BA8-69B2-48AE-98E3-0FE4877E7FEA}" type="sibTrans" cxnId="{2B95C106-77F6-4F89-B86F-1FFE8553ECA1}">
      <dgm:prSet/>
      <dgm:spPr/>
      <dgm:t>
        <a:bodyPr/>
        <a:lstStyle/>
        <a:p>
          <a:endParaRPr lang="hr-HR"/>
        </a:p>
      </dgm:t>
    </dgm:pt>
    <dgm:pt modelId="{A96629B5-1402-4F31-97CA-7E069514EDD3}">
      <dgm:prSet phldrT="[Tekst]" custT="1"/>
      <dgm:spPr>
        <a:solidFill>
          <a:schemeClr val="accent6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2200" dirty="0">
              <a:solidFill>
                <a:schemeClr val="tx1"/>
              </a:solidFill>
            </a:rPr>
            <a:t>Izvanbolničko liječenje ovisnosti i drugih mentalnih poteškoća povezanih s ovisnosti uz primjenu najsuvremenijih farmakoloških i psihosocijalnih intervencija u liječenju</a:t>
          </a:r>
        </a:p>
      </dgm:t>
    </dgm:pt>
    <dgm:pt modelId="{9BF1E2A1-9047-46F6-897B-7C07C0680DB3}" type="parTrans" cxnId="{4D9BD571-9CDF-4803-883D-78A14C1586DC}">
      <dgm:prSet/>
      <dgm:spPr/>
      <dgm:t>
        <a:bodyPr/>
        <a:lstStyle/>
        <a:p>
          <a:endParaRPr lang="hr-HR"/>
        </a:p>
      </dgm:t>
    </dgm:pt>
    <dgm:pt modelId="{87664627-5CA3-4AFD-ADA6-A8D15B193E5F}" type="sibTrans" cxnId="{4D9BD571-9CDF-4803-883D-78A14C1586DC}">
      <dgm:prSet/>
      <dgm:spPr/>
      <dgm:t>
        <a:bodyPr/>
        <a:lstStyle/>
        <a:p>
          <a:endParaRPr lang="hr-HR"/>
        </a:p>
      </dgm:t>
    </dgm:pt>
    <dgm:pt modelId="{4CB37C91-ADE7-4AED-8EA4-F648D2E4DA20}">
      <dgm:prSet phldrT="[Tekst]" custT="1"/>
      <dgm:spPr>
        <a:solidFill>
          <a:schemeClr val="accent6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hr-HR" sz="2200" dirty="0">
              <a:solidFill>
                <a:schemeClr val="tx1"/>
              </a:solidFill>
            </a:rPr>
            <a:t>Povezivanje  zdravstvenog, socijalnog, pravosudnog sustava i organizacija civilnog društva u prevenciji, ranom otkrivanju, liječenju, rehabilitaciji i društvenoj integraciji ovisnika </a:t>
          </a:r>
        </a:p>
      </dgm:t>
    </dgm:pt>
    <dgm:pt modelId="{83C66CB9-EC28-4268-A083-D5886179DA71}" type="parTrans" cxnId="{1D98C40D-9654-44D2-B0C5-8CD292F23D0C}">
      <dgm:prSet/>
      <dgm:spPr/>
      <dgm:t>
        <a:bodyPr/>
        <a:lstStyle/>
        <a:p>
          <a:endParaRPr lang="hr-HR"/>
        </a:p>
      </dgm:t>
    </dgm:pt>
    <dgm:pt modelId="{1CED5027-3C18-4B49-94F3-AAD7029A389C}" type="sibTrans" cxnId="{1D98C40D-9654-44D2-B0C5-8CD292F23D0C}">
      <dgm:prSet/>
      <dgm:spPr/>
      <dgm:t>
        <a:bodyPr/>
        <a:lstStyle/>
        <a:p>
          <a:endParaRPr lang="hr-HR"/>
        </a:p>
      </dgm:t>
    </dgm:pt>
    <dgm:pt modelId="{039259E6-4EB8-4A22-A693-35E89E92ECE1}">
      <dgm:prSet phldrT="[Tekst]" custT="1"/>
      <dgm:spPr>
        <a:solidFill>
          <a:schemeClr val="accent6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hr-HR" sz="2200" dirty="0">
              <a:solidFill>
                <a:schemeClr val="tx1"/>
              </a:solidFill>
            </a:rPr>
            <a:t>Prevencija zdravstvenih i socijalnih problema uzrokovanih zlouporabom sredstava ovisnosti</a:t>
          </a:r>
        </a:p>
      </dgm:t>
    </dgm:pt>
    <dgm:pt modelId="{F5F79F61-9D65-4313-8121-543BB928ACEB}" type="parTrans" cxnId="{E2EFD73A-91D4-4A20-A981-6F7EB618AE32}">
      <dgm:prSet/>
      <dgm:spPr/>
      <dgm:t>
        <a:bodyPr/>
        <a:lstStyle/>
        <a:p>
          <a:endParaRPr lang="hr-HR"/>
        </a:p>
      </dgm:t>
    </dgm:pt>
    <dgm:pt modelId="{00B3C91D-9AEE-4F2E-8EC3-28097FE33991}" type="sibTrans" cxnId="{E2EFD73A-91D4-4A20-A981-6F7EB618AE32}">
      <dgm:prSet/>
      <dgm:spPr/>
      <dgm:t>
        <a:bodyPr/>
        <a:lstStyle/>
        <a:p>
          <a:endParaRPr lang="hr-HR"/>
        </a:p>
      </dgm:t>
    </dgm:pt>
    <dgm:pt modelId="{8DE0F786-4147-44BB-9F4C-5043DE63D1F8}">
      <dgm:prSet phldrT="[Teks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hr-HR" sz="22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Dostupnost i kontinuitet izvanbolničkih zdravstvenih mjera liječenja zbog ovisnosti te zaštite mentalnog zdravlja</a:t>
          </a:r>
        </a:p>
      </dgm:t>
    </dgm:pt>
    <dgm:pt modelId="{0DB5B630-6464-462C-AEE1-79C4D76EE767}" type="parTrans" cxnId="{36D774FF-A946-47AC-9AA4-F286785BBB81}">
      <dgm:prSet/>
      <dgm:spPr/>
      <dgm:t>
        <a:bodyPr/>
        <a:lstStyle/>
        <a:p>
          <a:endParaRPr lang="hr-HR"/>
        </a:p>
      </dgm:t>
    </dgm:pt>
    <dgm:pt modelId="{B2CC59CA-501A-4310-B184-9C883FA0807E}" type="sibTrans" cxnId="{36D774FF-A946-47AC-9AA4-F286785BBB81}">
      <dgm:prSet/>
      <dgm:spPr/>
      <dgm:t>
        <a:bodyPr/>
        <a:lstStyle/>
        <a:p>
          <a:endParaRPr lang="hr-HR"/>
        </a:p>
      </dgm:t>
    </dgm:pt>
    <dgm:pt modelId="{69A837A4-6C1A-4E3F-AC5A-CB22600B9D4A}" type="pres">
      <dgm:prSet presAssocID="{66B10AB8-C709-4DA5-9BEB-A327C3A3F82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1AC2F3F-DB2B-44ED-A697-157A6C9AB078}" type="pres">
      <dgm:prSet presAssocID="{F3865CBC-84EB-496E-9649-7169CC72F0A3}" presName="singleCycle" presStyleCnt="0"/>
      <dgm:spPr/>
    </dgm:pt>
    <dgm:pt modelId="{9652B086-F37A-4775-A854-9F4E947FC044}" type="pres">
      <dgm:prSet presAssocID="{F3865CBC-84EB-496E-9649-7169CC72F0A3}" presName="singleCenter" presStyleLbl="node1" presStyleIdx="0" presStyleCnt="5" custScaleX="357269" custLinFactNeighborX="-1200" custLinFactNeighborY="-2181">
        <dgm:presLayoutVars>
          <dgm:chMax val="7"/>
          <dgm:chPref val="7"/>
        </dgm:presLayoutVars>
      </dgm:prSet>
      <dgm:spPr/>
    </dgm:pt>
    <dgm:pt modelId="{201F2798-7EDB-4504-974E-952708CBD78E}" type="pres">
      <dgm:prSet presAssocID="{9BF1E2A1-9047-46F6-897B-7C07C0680DB3}" presName="Name56" presStyleLbl="parChTrans1D2" presStyleIdx="0" presStyleCnt="4"/>
      <dgm:spPr/>
    </dgm:pt>
    <dgm:pt modelId="{C15E15FB-65E1-41B5-9ACC-FF24310B4555}" type="pres">
      <dgm:prSet presAssocID="{A96629B5-1402-4F31-97CA-7E069514EDD3}" presName="text0" presStyleLbl="node1" presStyleIdx="1" presStyleCnt="5" custScaleX="504374" custScaleY="127665" custRadScaleRad="161644" custRadScaleInc="122247">
        <dgm:presLayoutVars>
          <dgm:bulletEnabled val="1"/>
        </dgm:presLayoutVars>
      </dgm:prSet>
      <dgm:spPr/>
    </dgm:pt>
    <dgm:pt modelId="{5BC970F9-3E0D-408A-BFCB-DB81DE09A124}" type="pres">
      <dgm:prSet presAssocID="{0DB5B630-6464-462C-AEE1-79C4D76EE767}" presName="Name56" presStyleLbl="parChTrans1D2" presStyleIdx="1" presStyleCnt="4"/>
      <dgm:spPr/>
    </dgm:pt>
    <dgm:pt modelId="{E5502D03-B88E-432B-97BF-785976E4BA69}" type="pres">
      <dgm:prSet presAssocID="{8DE0F786-4147-44BB-9F4C-5043DE63D1F8}" presName="text0" presStyleLbl="node1" presStyleIdx="2" presStyleCnt="5" custScaleX="450456" custScaleY="125397" custRadScaleRad="151739" custRadScaleInc="-314928">
        <dgm:presLayoutVars>
          <dgm:bulletEnabled val="1"/>
        </dgm:presLayoutVars>
      </dgm:prSet>
      <dgm:spPr/>
    </dgm:pt>
    <dgm:pt modelId="{BADD5D9A-7676-410C-B3DA-3E40A2294623}" type="pres">
      <dgm:prSet presAssocID="{83C66CB9-EC28-4268-A083-D5886179DA71}" presName="Name56" presStyleLbl="parChTrans1D2" presStyleIdx="2" presStyleCnt="4"/>
      <dgm:spPr/>
    </dgm:pt>
    <dgm:pt modelId="{505CE3BF-20B2-4E92-B7B7-64EF188CF9EA}" type="pres">
      <dgm:prSet presAssocID="{4CB37C91-ADE7-4AED-8EA4-F648D2E4DA20}" presName="text0" presStyleLbl="node1" presStyleIdx="3" presStyleCnt="5" custScaleX="594909" custScaleY="117516" custRadScaleRad="132741" custRadScaleInc="-117627">
        <dgm:presLayoutVars>
          <dgm:bulletEnabled val="1"/>
        </dgm:presLayoutVars>
      </dgm:prSet>
      <dgm:spPr/>
    </dgm:pt>
    <dgm:pt modelId="{7704ECF8-F987-4CC0-9E4D-0973F8DA39C0}" type="pres">
      <dgm:prSet presAssocID="{F5F79F61-9D65-4313-8121-543BB928ACEB}" presName="Name56" presStyleLbl="parChTrans1D2" presStyleIdx="3" presStyleCnt="4"/>
      <dgm:spPr/>
    </dgm:pt>
    <dgm:pt modelId="{D007CEF2-5255-4DE8-B309-E6AE9C1368B3}" type="pres">
      <dgm:prSet presAssocID="{039259E6-4EB8-4A22-A693-35E89E92ECE1}" presName="text0" presStyleLbl="node1" presStyleIdx="4" presStyleCnt="5" custScaleX="372258" custScaleY="115331" custRadScaleRad="163041" custRadScaleInc="-65803">
        <dgm:presLayoutVars>
          <dgm:bulletEnabled val="1"/>
        </dgm:presLayoutVars>
      </dgm:prSet>
      <dgm:spPr/>
    </dgm:pt>
  </dgm:ptLst>
  <dgm:cxnLst>
    <dgm:cxn modelId="{2B95C106-77F6-4F89-B86F-1FFE8553ECA1}" srcId="{66B10AB8-C709-4DA5-9BEB-A327C3A3F82F}" destId="{F3865CBC-84EB-496E-9649-7169CC72F0A3}" srcOrd="0" destOrd="0" parTransId="{4174BB94-B42C-4ADA-B105-24BAE37447BA}" sibTransId="{F0C10BA8-69B2-48AE-98E3-0FE4877E7FEA}"/>
    <dgm:cxn modelId="{1D98C40D-9654-44D2-B0C5-8CD292F23D0C}" srcId="{F3865CBC-84EB-496E-9649-7169CC72F0A3}" destId="{4CB37C91-ADE7-4AED-8EA4-F648D2E4DA20}" srcOrd="2" destOrd="0" parTransId="{83C66CB9-EC28-4268-A083-D5886179DA71}" sibTransId="{1CED5027-3C18-4B49-94F3-AAD7029A389C}"/>
    <dgm:cxn modelId="{018BED11-2510-484A-B6C1-12263B0120D8}" type="presOf" srcId="{83C66CB9-EC28-4268-A083-D5886179DA71}" destId="{BADD5D9A-7676-410C-B3DA-3E40A2294623}" srcOrd="0" destOrd="0" presId="urn:microsoft.com/office/officeart/2008/layout/RadialCluster"/>
    <dgm:cxn modelId="{78907416-881D-45C9-ADBD-960808DF71DA}" type="presOf" srcId="{F3865CBC-84EB-496E-9649-7169CC72F0A3}" destId="{9652B086-F37A-4775-A854-9F4E947FC044}" srcOrd="0" destOrd="0" presId="urn:microsoft.com/office/officeart/2008/layout/RadialCluster"/>
    <dgm:cxn modelId="{73ABBC22-E5A7-4398-B30F-9687E6B342D9}" type="presOf" srcId="{039259E6-4EB8-4A22-A693-35E89E92ECE1}" destId="{D007CEF2-5255-4DE8-B309-E6AE9C1368B3}" srcOrd="0" destOrd="0" presId="urn:microsoft.com/office/officeart/2008/layout/RadialCluster"/>
    <dgm:cxn modelId="{36311C30-6108-458B-9DF0-A4DD0E4FDF73}" type="presOf" srcId="{A96629B5-1402-4F31-97CA-7E069514EDD3}" destId="{C15E15FB-65E1-41B5-9ACC-FF24310B4555}" srcOrd="0" destOrd="0" presId="urn:microsoft.com/office/officeart/2008/layout/RadialCluster"/>
    <dgm:cxn modelId="{28311936-87C5-492B-B40A-1CBCE8809358}" type="presOf" srcId="{9BF1E2A1-9047-46F6-897B-7C07C0680DB3}" destId="{201F2798-7EDB-4504-974E-952708CBD78E}" srcOrd="0" destOrd="0" presId="urn:microsoft.com/office/officeart/2008/layout/RadialCluster"/>
    <dgm:cxn modelId="{E2EFD73A-91D4-4A20-A981-6F7EB618AE32}" srcId="{F3865CBC-84EB-496E-9649-7169CC72F0A3}" destId="{039259E6-4EB8-4A22-A693-35E89E92ECE1}" srcOrd="3" destOrd="0" parTransId="{F5F79F61-9D65-4313-8121-543BB928ACEB}" sibTransId="{00B3C91D-9AEE-4F2E-8EC3-28097FE33991}"/>
    <dgm:cxn modelId="{47EDCD61-AAF2-4BFB-BB76-C97B2F0F8B8D}" type="presOf" srcId="{0DB5B630-6464-462C-AEE1-79C4D76EE767}" destId="{5BC970F9-3E0D-408A-BFCB-DB81DE09A124}" srcOrd="0" destOrd="0" presId="urn:microsoft.com/office/officeart/2008/layout/RadialCluster"/>
    <dgm:cxn modelId="{A4E9D147-9A19-47A4-BE3A-E3F46B3B821C}" type="presOf" srcId="{8DE0F786-4147-44BB-9F4C-5043DE63D1F8}" destId="{E5502D03-B88E-432B-97BF-785976E4BA69}" srcOrd="0" destOrd="0" presId="urn:microsoft.com/office/officeart/2008/layout/RadialCluster"/>
    <dgm:cxn modelId="{4D9BD571-9CDF-4803-883D-78A14C1586DC}" srcId="{F3865CBC-84EB-496E-9649-7169CC72F0A3}" destId="{A96629B5-1402-4F31-97CA-7E069514EDD3}" srcOrd="0" destOrd="0" parTransId="{9BF1E2A1-9047-46F6-897B-7C07C0680DB3}" sibTransId="{87664627-5CA3-4AFD-ADA6-A8D15B193E5F}"/>
    <dgm:cxn modelId="{6C3BE293-6471-4DE7-B25E-CFDA74AB3C9C}" type="presOf" srcId="{4CB37C91-ADE7-4AED-8EA4-F648D2E4DA20}" destId="{505CE3BF-20B2-4E92-B7B7-64EF188CF9EA}" srcOrd="0" destOrd="0" presId="urn:microsoft.com/office/officeart/2008/layout/RadialCluster"/>
    <dgm:cxn modelId="{6BB3D9C0-8656-4F42-B2D3-9961D1D19EF5}" type="presOf" srcId="{F5F79F61-9D65-4313-8121-543BB928ACEB}" destId="{7704ECF8-F987-4CC0-9E4D-0973F8DA39C0}" srcOrd="0" destOrd="0" presId="urn:microsoft.com/office/officeart/2008/layout/RadialCluster"/>
    <dgm:cxn modelId="{4141AAEC-5CA2-451C-B574-07D9388FFE49}" type="presOf" srcId="{66B10AB8-C709-4DA5-9BEB-A327C3A3F82F}" destId="{69A837A4-6C1A-4E3F-AC5A-CB22600B9D4A}" srcOrd="0" destOrd="0" presId="urn:microsoft.com/office/officeart/2008/layout/RadialCluster"/>
    <dgm:cxn modelId="{36D774FF-A946-47AC-9AA4-F286785BBB81}" srcId="{F3865CBC-84EB-496E-9649-7169CC72F0A3}" destId="{8DE0F786-4147-44BB-9F4C-5043DE63D1F8}" srcOrd="1" destOrd="0" parTransId="{0DB5B630-6464-462C-AEE1-79C4D76EE767}" sibTransId="{B2CC59CA-501A-4310-B184-9C883FA0807E}"/>
    <dgm:cxn modelId="{655091D5-D816-4C57-A0FB-A2734C36D6A4}" type="presParOf" srcId="{69A837A4-6C1A-4E3F-AC5A-CB22600B9D4A}" destId="{B1AC2F3F-DB2B-44ED-A697-157A6C9AB078}" srcOrd="0" destOrd="0" presId="urn:microsoft.com/office/officeart/2008/layout/RadialCluster"/>
    <dgm:cxn modelId="{1B0B8B28-89FE-4EDA-A7D5-DFC9AC4C7B4E}" type="presParOf" srcId="{B1AC2F3F-DB2B-44ED-A697-157A6C9AB078}" destId="{9652B086-F37A-4775-A854-9F4E947FC044}" srcOrd="0" destOrd="0" presId="urn:microsoft.com/office/officeart/2008/layout/RadialCluster"/>
    <dgm:cxn modelId="{507A8CD5-90A2-4C01-AC66-B787D55AAD0A}" type="presParOf" srcId="{B1AC2F3F-DB2B-44ED-A697-157A6C9AB078}" destId="{201F2798-7EDB-4504-974E-952708CBD78E}" srcOrd="1" destOrd="0" presId="urn:microsoft.com/office/officeart/2008/layout/RadialCluster"/>
    <dgm:cxn modelId="{3C4C3C9C-C3FD-4DBB-B018-E20E5CF3C87D}" type="presParOf" srcId="{B1AC2F3F-DB2B-44ED-A697-157A6C9AB078}" destId="{C15E15FB-65E1-41B5-9ACC-FF24310B4555}" srcOrd="2" destOrd="0" presId="urn:microsoft.com/office/officeart/2008/layout/RadialCluster"/>
    <dgm:cxn modelId="{058862D9-9AE4-4ABC-AFF8-67526FE9B74F}" type="presParOf" srcId="{B1AC2F3F-DB2B-44ED-A697-157A6C9AB078}" destId="{5BC970F9-3E0D-408A-BFCB-DB81DE09A124}" srcOrd="3" destOrd="0" presId="urn:microsoft.com/office/officeart/2008/layout/RadialCluster"/>
    <dgm:cxn modelId="{35818646-0642-4380-A671-4242FCEBB2B5}" type="presParOf" srcId="{B1AC2F3F-DB2B-44ED-A697-157A6C9AB078}" destId="{E5502D03-B88E-432B-97BF-785976E4BA69}" srcOrd="4" destOrd="0" presId="urn:microsoft.com/office/officeart/2008/layout/RadialCluster"/>
    <dgm:cxn modelId="{E63FC255-E230-4AD4-B0A7-5D918728B59E}" type="presParOf" srcId="{B1AC2F3F-DB2B-44ED-A697-157A6C9AB078}" destId="{BADD5D9A-7676-410C-B3DA-3E40A2294623}" srcOrd="5" destOrd="0" presId="urn:microsoft.com/office/officeart/2008/layout/RadialCluster"/>
    <dgm:cxn modelId="{B5DA8DB0-4228-40A5-BF92-DD171FCA14CF}" type="presParOf" srcId="{B1AC2F3F-DB2B-44ED-A697-157A6C9AB078}" destId="{505CE3BF-20B2-4E92-B7B7-64EF188CF9EA}" srcOrd="6" destOrd="0" presId="urn:microsoft.com/office/officeart/2008/layout/RadialCluster"/>
    <dgm:cxn modelId="{55B348B4-F354-466B-ACC6-7798E450815F}" type="presParOf" srcId="{B1AC2F3F-DB2B-44ED-A697-157A6C9AB078}" destId="{7704ECF8-F987-4CC0-9E4D-0973F8DA39C0}" srcOrd="7" destOrd="0" presId="urn:microsoft.com/office/officeart/2008/layout/RadialCluster"/>
    <dgm:cxn modelId="{83F018D4-910E-42FC-BE47-BB006F0C8665}" type="presParOf" srcId="{B1AC2F3F-DB2B-44ED-A697-157A6C9AB078}" destId="{D007CEF2-5255-4DE8-B309-E6AE9C1368B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917B52-8BE5-4F05-B12C-78E91ED1AC8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9E0046E-A776-4904-9BBA-9CD4C6708C98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 sz="3200" dirty="0"/>
            <a:t>Centar za zaštitu mentalnog zdravlja i prevenciju ovisnosti</a:t>
          </a:r>
        </a:p>
      </dgm:t>
    </dgm:pt>
    <dgm:pt modelId="{00D362D4-3246-430F-BD9C-30490759AF6F}" type="parTrans" cxnId="{9EEF23E3-7CD0-4EEB-9F0D-A6EF99A562AC}">
      <dgm:prSet/>
      <dgm:spPr/>
      <dgm:t>
        <a:bodyPr/>
        <a:lstStyle/>
        <a:p>
          <a:endParaRPr lang="hr-HR"/>
        </a:p>
      </dgm:t>
    </dgm:pt>
    <dgm:pt modelId="{9979E711-0545-45CB-AC6A-EF62C1C1A818}" type="sibTrans" cxnId="{9EEF23E3-7CD0-4EEB-9F0D-A6EF99A562AC}">
      <dgm:prSet/>
      <dgm:spPr/>
      <dgm:t>
        <a:bodyPr/>
        <a:lstStyle/>
        <a:p>
          <a:endParaRPr lang="hr-HR"/>
        </a:p>
      </dgm:t>
    </dgm:pt>
    <dgm:pt modelId="{92059CEF-3A14-48E8-858E-5288676235A3}">
      <dgm:prSet phldrT="[Teks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hr-HR" sz="2300" dirty="0"/>
            <a:t>Praćenje i analiza stanja  povezanih s bolestima ovisnosti i zlouporabom ovisničkih sredstava</a:t>
          </a:r>
        </a:p>
      </dgm:t>
    </dgm:pt>
    <dgm:pt modelId="{DF27A699-AD1A-43C9-B7F8-55FF6BAF60CD}" type="parTrans" cxnId="{41777A0D-F88E-43F8-93F1-D4B8AEECAA3C}">
      <dgm:prSet/>
      <dgm:spPr/>
      <dgm:t>
        <a:bodyPr/>
        <a:lstStyle/>
        <a:p>
          <a:endParaRPr lang="hr-HR"/>
        </a:p>
      </dgm:t>
    </dgm:pt>
    <dgm:pt modelId="{355EEA48-D46B-45A1-BDBA-2516514D17F1}" type="sibTrans" cxnId="{41777A0D-F88E-43F8-93F1-D4B8AEECAA3C}">
      <dgm:prSet/>
      <dgm:spPr/>
      <dgm:t>
        <a:bodyPr/>
        <a:lstStyle/>
        <a:p>
          <a:endParaRPr lang="hr-HR"/>
        </a:p>
      </dgm:t>
    </dgm:pt>
    <dgm:pt modelId="{EA0EA5EE-251F-4125-A0F0-2D279C28FFBA}">
      <dgm:prSet phldrT="[Teks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hr-HR" sz="2300" dirty="0"/>
            <a:t>Dostupnost izvanbolničkog liječenja svih tipova ovisnosti kao i rizičnih ponašanja povezanih s time</a:t>
          </a:r>
        </a:p>
      </dgm:t>
    </dgm:pt>
    <dgm:pt modelId="{2E60D02A-CA29-4763-AEC4-6BFBDA1A9E04}" type="parTrans" cxnId="{2E899555-F308-4E99-BC04-7FC95F99AF00}">
      <dgm:prSet/>
      <dgm:spPr/>
      <dgm:t>
        <a:bodyPr/>
        <a:lstStyle/>
        <a:p>
          <a:endParaRPr lang="hr-HR"/>
        </a:p>
      </dgm:t>
    </dgm:pt>
    <dgm:pt modelId="{99B2A596-E472-41DD-9923-B3E7C4664E0A}" type="sibTrans" cxnId="{2E899555-F308-4E99-BC04-7FC95F99AF00}">
      <dgm:prSet/>
      <dgm:spPr/>
      <dgm:t>
        <a:bodyPr/>
        <a:lstStyle/>
        <a:p>
          <a:endParaRPr lang="hr-HR"/>
        </a:p>
      </dgm:t>
    </dgm:pt>
    <dgm:pt modelId="{08FE88F9-0196-413B-8AF0-9D0CADA42FB4}">
      <dgm:prSet phldrT="[Teks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hr-HR" sz="2300" dirty="0"/>
            <a:t>Jačanje usluga psihosocijalnih tretmana u cilju zaštite mentalnog i općeg zdravlja</a:t>
          </a:r>
        </a:p>
      </dgm:t>
    </dgm:pt>
    <dgm:pt modelId="{629EB4CB-5680-48D9-AD38-69F13443F3E9}" type="parTrans" cxnId="{BA94E24C-9EC5-4B8F-BA3F-84FDC8E1E7DF}">
      <dgm:prSet/>
      <dgm:spPr/>
      <dgm:t>
        <a:bodyPr/>
        <a:lstStyle/>
        <a:p>
          <a:endParaRPr lang="hr-HR"/>
        </a:p>
      </dgm:t>
    </dgm:pt>
    <dgm:pt modelId="{D9261F31-9B30-4810-883F-C6B83FAA4302}" type="sibTrans" cxnId="{BA94E24C-9EC5-4B8F-BA3F-84FDC8E1E7DF}">
      <dgm:prSet/>
      <dgm:spPr/>
      <dgm:t>
        <a:bodyPr/>
        <a:lstStyle/>
        <a:p>
          <a:endParaRPr lang="hr-HR"/>
        </a:p>
      </dgm:t>
    </dgm:pt>
    <dgm:pt modelId="{CC41694A-9B4B-49FB-9DDB-75DB1AD150FD}">
      <dgm:prSet phldrT="[Teks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hr-HR" sz="2300" dirty="0"/>
            <a:t>Osnaživanje stručnog rada osiguranjem psihijatra kao člana stručnog tima</a:t>
          </a:r>
        </a:p>
      </dgm:t>
    </dgm:pt>
    <dgm:pt modelId="{BE43EB90-6B16-419D-8E1F-D7BD00738F61}" type="parTrans" cxnId="{B5F6948A-DDDB-4611-8C76-84D02E95E45C}">
      <dgm:prSet/>
      <dgm:spPr/>
      <dgm:t>
        <a:bodyPr/>
        <a:lstStyle/>
        <a:p>
          <a:endParaRPr lang="hr-HR"/>
        </a:p>
      </dgm:t>
    </dgm:pt>
    <dgm:pt modelId="{2AC9315D-D3C7-496F-9329-4531B662DD98}" type="sibTrans" cxnId="{B5F6948A-DDDB-4611-8C76-84D02E95E45C}">
      <dgm:prSet/>
      <dgm:spPr/>
      <dgm:t>
        <a:bodyPr/>
        <a:lstStyle/>
        <a:p>
          <a:endParaRPr lang="hr-HR"/>
        </a:p>
      </dgm:t>
    </dgm:pt>
    <dgm:pt modelId="{2021EE5A-9544-4F20-AA95-229476A5B5B7}" type="pres">
      <dgm:prSet presAssocID="{95917B52-8BE5-4F05-B12C-78E91ED1AC88}" presName="Name0" presStyleCnt="0">
        <dgm:presLayoutVars>
          <dgm:dir/>
          <dgm:animLvl val="lvl"/>
          <dgm:resizeHandles/>
        </dgm:presLayoutVars>
      </dgm:prSet>
      <dgm:spPr/>
    </dgm:pt>
    <dgm:pt modelId="{F482E3DB-4BB5-4C05-801F-FEED81BC2EF4}" type="pres">
      <dgm:prSet presAssocID="{99E0046E-A776-4904-9BBA-9CD4C6708C98}" presName="linNode" presStyleCnt="0"/>
      <dgm:spPr/>
    </dgm:pt>
    <dgm:pt modelId="{295FC919-F8E7-4AF4-A347-74FB79F6E891}" type="pres">
      <dgm:prSet presAssocID="{99E0046E-A776-4904-9BBA-9CD4C6708C98}" presName="parentShp" presStyleLbl="node1" presStyleIdx="0" presStyleCnt="1" custScaleX="94608" custScaleY="76299" custLinFactNeighborX="913" custLinFactNeighborY="2525">
        <dgm:presLayoutVars>
          <dgm:bulletEnabled val="1"/>
        </dgm:presLayoutVars>
      </dgm:prSet>
      <dgm:spPr/>
    </dgm:pt>
    <dgm:pt modelId="{BF3A3E34-7226-4FA6-ABF4-8B7B4880092F}" type="pres">
      <dgm:prSet presAssocID="{99E0046E-A776-4904-9BBA-9CD4C6708C98}" presName="childShp" presStyleLbl="bgAccFollowNode1" presStyleIdx="0" presStyleCnt="1" custScaleX="141010" custScaleY="100098" custLinFactNeighborX="1028" custLinFactNeighborY="-6316">
        <dgm:presLayoutVars>
          <dgm:bulletEnabled val="1"/>
        </dgm:presLayoutVars>
      </dgm:prSet>
      <dgm:spPr/>
    </dgm:pt>
  </dgm:ptLst>
  <dgm:cxnLst>
    <dgm:cxn modelId="{92CD3F07-02B0-49DD-A0CD-5A16E2BF128E}" type="presOf" srcId="{CC41694A-9B4B-49FB-9DDB-75DB1AD150FD}" destId="{BF3A3E34-7226-4FA6-ABF4-8B7B4880092F}" srcOrd="0" destOrd="3" presId="urn:microsoft.com/office/officeart/2005/8/layout/vList6"/>
    <dgm:cxn modelId="{41777A0D-F88E-43F8-93F1-D4B8AEECAA3C}" srcId="{99E0046E-A776-4904-9BBA-9CD4C6708C98}" destId="{92059CEF-3A14-48E8-858E-5288676235A3}" srcOrd="0" destOrd="0" parTransId="{DF27A699-AD1A-43C9-B7F8-55FF6BAF60CD}" sibTransId="{355EEA48-D46B-45A1-BDBA-2516514D17F1}"/>
    <dgm:cxn modelId="{189DA212-CE79-4C8B-B198-8679EB64F664}" type="presOf" srcId="{92059CEF-3A14-48E8-858E-5288676235A3}" destId="{BF3A3E34-7226-4FA6-ABF4-8B7B4880092F}" srcOrd="0" destOrd="0" presId="urn:microsoft.com/office/officeart/2005/8/layout/vList6"/>
    <dgm:cxn modelId="{6A300B65-61ED-4790-AFD7-639D397D2F79}" type="presOf" srcId="{08FE88F9-0196-413B-8AF0-9D0CADA42FB4}" destId="{BF3A3E34-7226-4FA6-ABF4-8B7B4880092F}" srcOrd="0" destOrd="2" presId="urn:microsoft.com/office/officeart/2005/8/layout/vList6"/>
    <dgm:cxn modelId="{BA94E24C-9EC5-4B8F-BA3F-84FDC8E1E7DF}" srcId="{99E0046E-A776-4904-9BBA-9CD4C6708C98}" destId="{08FE88F9-0196-413B-8AF0-9D0CADA42FB4}" srcOrd="2" destOrd="0" parTransId="{629EB4CB-5680-48D9-AD38-69F13443F3E9}" sibTransId="{D9261F31-9B30-4810-883F-C6B83FAA4302}"/>
    <dgm:cxn modelId="{2E899555-F308-4E99-BC04-7FC95F99AF00}" srcId="{99E0046E-A776-4904-9BBA-9CD4C6708C98}" destId="{EA0EA5EE-251F-4125-A0F0-2D279C28FFBA}" srcOrd="1" destOrd="0" parTransId="{2E60D02A-CA29-4763-AEC4-6BFBDA1A9E04}" sibTransId="{99B2A596-E472-41DD-9923-B3E7C4664E0A}"/>
    <dgm:cxn modelId="{B5F6948A-DDDB-4611-8C76-84D02E95E45C}" srcId="{99E0046E-A776-4904-9BBA-9CD4C6708C98}" destId="{CC41694A-9B4B-49FB-9DDB-75DB1AD150FD}" srcOrd="3" destOrd="0" parTransId="{BE43EB90-6B16-419D-8E1F-D7BD00738F61}" sibTransId="{2AC9315D-D3C7-496F-9329-4531B662DD98}"/>
    <dgm:cxn modelId="{9EEF23E3-7CD0-4EEB-9F0D-A6EF99A562AC}" srcId="{95917B52-8BE5-4F05-B12C-78E91ED1AC88}" destId="{99E0046E-A776-4904-9BBA-9CD4C6708C98}" srcOrd="0" destOrd="0" parTransId="{00D362D4-3246-430F-BD9C-30490759AF6F}" sibTransId="{9979E711-0545-45CB-AC6A-EF62C1C1A818}"/>
    <dgm:cxn modelId="{6407ADEE-76E7-4601-B431-C53B47112E25}" type="presOf" srcId="{EA0EA5EE-251F-4125-A0F0-2D279C28FFBA}" destId="{BF3A3E34-7226-4FA6-ABF4-8B7B4880092F}" srcOrd="0" destOrd="1" presId="urn:microsoft.com/office/officeart/2005/8/layout/vList6"/>
    <dgm:cxn modelId="{C80468F4-2F1B-4DE0-882E-3C6E24A6F7BC}" type="presOf" srcId="{99E0046E-A776-4904-9BBA-9CD4C6708C98}" destId="{295FC919-F8E7-4AF4-A347-74FB79F6E891}" srcOrd="0" destOrd="0" presId="urn:microsoft.com/office/officeart/2005/8/layout/vList6"/>
    <dgm:cxn modelId="{AB4E92F7-6158-497A-BB6D-0D6C1E10E2D5}" type="presOf" srcId="{95917B52-8BE5-4F05-B12C-78E91ED1AC88}" destId="{2021EE5A-9544-4F20-AA95-229476A5B5B7}" srcOrd="0" destOrd="0" presId="urn:microsoft.com/office/officeart/2005/8/layout/vList6"/>
    <dgm:cxn modelId="{1EFBBEB7-E423-4486-A0E1-53895E13DE10}" type="presParOf" srcId="{2021EE5A-9544-4F20-AA95-229476A5B5B7}" destId="{F482E3DB-4BB5-4C05-801F-FEED81BC2EF4}" srcOrd="0" destOrd="0" presId="urn:microsoft.com/office/officeart/2005/8/layout/vList6"/>
    <dgm:cxn modelId="{726B5A3B-8248-436C-A02C-FCEBDFB42524}" type="presParOf" srcId="{F482E3DB-4BB5-4C05-801F-FEED81BC2EF4}" destId="{295FC919-F8E7-4AF4-A347-74FB79F6E891}" srcOrd="0" destOrd="0" presId="urn:microsoft.com/office/officeart/2005/8/layout/vList6"/>
    <dgm:cxn modelId="{6D9333AA-F370-4DF7-A684-DC1F6E4D9F4E}" type="presParOf" srcId="{F482E3DB-4BB5-4C05-801F-FEED81BC2EF4}" destId="{BF3A3E34-7226-4FA6-ABF4-8B7B488009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B10AB8-C709-4DA5-9BEB-A327C3A3F82F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3865CBC-84EB-496E-9649-7169CC72F0A3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r-HR" sz="3200" dirty="0"/>
            <a:t>PROGRAMI REHABILITACIJE</a:t>
          </a:r>
        </a:p>
        <a:p>
          <a:r>
            <a:rPr lang="hr-HR" sz="3200" dirty="0"/>
            <a:t>Suradnja sa Zajednicom </a:t>
          </a:r>
          <a:r>
            <a:rPr lang="hr-HR" sz="3200" dirty="0" err="1"/>
            <a:t>KLA</a:t>
          </a:r>
          <a:r>
            <a:rPr lang="hr-HR" sz="3200" dirty="0"/>
            <a:t> Kc-</a:t>
          </a:r>
          <a:r>
            <a:rPr lang="hr-HR" sz="3200" dirty="0" err="1"/>
            <a:t>Kž</a:t>
          </a:r>
          <a:r>
            <a:rPr lang="hr-HR" sz="3200" dirty="0"/>
            <a:t> ž</a:t>
          </a:r>
        </a:p>
      </dgm:t>
    </dgm:pt>
    <dgm:pt modelId="{4174BB94-B42C-4ADA-B105-24BAE37447BA}" type="parTrans" cxnId="{2B95C106-77F6-4F89-B86F-1FFE8553ECA1}">
      <dgm:prSet/>
      <dgm:spPr/>
      <dgm:t>
        <a:bodyPr/>
        <a:lstStyle/>
        <a:p>
          <a:endParaRPr lang="hr-HR"/>
        </a:p>
      </dgm:t>
    </dgm:pt>
    <dgm:pt modelId="{F0C10BA8-69B2-48AE-98E3-0FE4877E7FEA}" type="sibTrans" cxnId="{2B95C106-77F6-4F89-B86F-1FFE8553ECA1}">
      <dgm:prSet/>
      <dgm:spPr/>
      <dgm:t>
        <a:bodyPr/>
        <a:lstStyle/>
        <a:p>
          <a:endParaRPr lang="hr-HR"/>
        </a:p>
      </dgm:t>
    </dgm:pt>
    <dgm:pt modelId="{A96629B5-1402-4F31-97CA-7E069514EDD3}">
      <dgm:prSet phldrT="[Teks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2200" dirty="0">
              <a:solidFill>
                <a:schemeClr val="tx1"/>
              </a:solidFill>
            </a:rPr>
            <a:t>Savjetodavni grupni rad s članovima </a:t>
          </a:r>
          <a:r>
            <a:rPr lang="hr-HR" sz="2200" dirty="0" err="1">
              <a:solidFill>
                <a:schemeClr val="tx1"/>
              </a:solidFill>
            </a:rPr>
            <a:t>KLA</a:t>
          </a:r>
          <a:r>
            <a:rPr lang="hr-HR" sz="2200" dirty="0">
              <a:solidFill>
                <a:schemeClr val="tx1"/>
              </a:solidFill>
            </a:rPr>
            <a:t> osiguravanjem i financiranjem stručnih djelatnika</a:t>
          </a:r>
        </a:p>
      </dgm:t>
    </dgm:pt>
    <dgm:pt modelId="{9BF1E2A1-9047-46F6-897B-7C07C0680DB3}" type="parTrans" cxnId="{4D9BD571-9CDF-4803-883D-78A14C1586DC}">
      <dgm:prSet/>
      <dgm:spPr/>
      <dgm:t>
        <a:bodyPr/>
        <a:lstStyle/>
        <a:p>
          <a:endParaRPr lang="hr-HR"/>
        </a:p>
      </dgm:t>
    </dgm:pt>
    <dgm:pt modelId="{87664627-5CA3-4AFD-ADA6-A8D15B193E5F}" type="sibTrans" cxnId="{4D9BD571-9CDF-4803-883D-78A14C1586DC}">
      <dgm:prSet/>
      <dgm:spPr/>
      <dgm:t>
        <a:bodyPr/>
        <a:lstStyle/>
        <a:p>
          <a:endParaRPr lang="hr-HR"/>
        </a:p>
      </dgm:t>
    </dgm:pt>
    <dgm:pt modelId="{4CB37C91-ADE7-4AED-8EA4-F648D2E4DA20}">
      <dgm:prSet phldrT="[Teks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hr-HR" sz="2200" dirty="0">
              <a:solidFill>
                <a:schemeClr val="tx1"/>
              </a:solidFill>
            </a:rPr>
            <a:t>Jačanje organizacija civilnog društva u rehabilitaciji i društvenoj integraciji ovisnika </a:t>
          </a:r>
        </a:p>
      </dgm:t>
    </dgm:pt>
    <dgm:pt modelId="{83C66CB9-EC28-4268-A083-D5886179DA71}" type="parTrans" cxnId="{1D98C40D-9654-44D2-B0C5-8CD292F23D0C}">
      <dgm:prSet/>
      <dgm:spPr/>
      <dgm:t>
        <a:bodyPr/>
        <a:lstStyle/>
        <a:p>
          <a:endParaRPr lang="hr-HR"/>
        </a:p>
      </dgm:t>
    </dgm:pt>
    <dgm:pt modelId="{1CED5027-3C18-4B49-94F3-AAD7029A389C}" type="sibTrans" cxnId="{1D98C40D-9654-44D2-B0C5-8CD292F23D0C}">
      <dgm:prSet/>
      <dgm:spPr/>
      <dgm:t>
        <a:bodyPr/>
        <a:lstStyle/>
        <a:p>
          <a:endParaRPr lang="hr-HR"/>
        </a:p>
      </dgm:t>
    </dgm:pt>
    <dgm:pt modelId="{039259E6-4EB8-4A22-A693-35E89E92ECE1}">
      <dgm:prSet phldrT="[Teks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hr-HR" sz="2200" dirty="0">
              <a:solidFill>
                <a:schemeClr val="tx1"/>
              </a:solidFill>
            </a:rPr>
            <a:t>Unaprjeđivanje kvalitete rada </a:t>
          </a:r>
          <a:r>
            <a:rPr lang="hr-HR" sz="2200" dirty="0" err="1">
              <a:solidFill>
                <a:schemeClr val="tx1"/>
              </a:solidFill>
            </a:rPr>
            <a:t>KLA</a:t>
          </a:r>
          <a:r>
            <a:rPr lang="hr-HR" sz="2200" dirty="0">
              <a:solidFill>
                <a:schemeClr val="tx1"/>
              </a:solidFill>
            </a:rPr>
            <a:t> putem edukacija i informiranja</a:t>
          </a:r>
        </a:p>
      </dgm:t>
    </dgm:pt>
    <dgm:pt modelId="{F5F79F61-9D65-4313-8121-543BB928ACEB}" type="parTrans" cxnId="{E2EFD73A-91D4-4A20-A981-6F7EB618AE32}">
      <dgm:prSet/>
      <dgm:spPr/>
      <dgm:t>
        <a:bodyPr/>
        <a:lstStyle/>
        <a:p>
          <a:endParaRPr lang="hr-HR"/>
        </a:p>
      </dgm:t>
    </dgm:pt>
    <dgm:pt modelId="{00B3C91D-9AEE-4F2E-8EC3-28097FE33991}" type="sibTrans" cxnId="{E2EFD73A-91D4-4A20-A981-6F7EB618AE32}">
      <dgm:prSet/>
      <dgm:spPr/>
      <dgm:t>
        <a:bodyPr/>
        <a:lstStyle/>
        <a:p>
          <a:endParaRPr lang="hr-HR"/>
        </a:p>
      </dgm:t>
    </dgm:pt>
    <dgm:pt modelId="{8DE0F786-4147-44BB-9F4C-5043DE63D1F8}">
      <dgm:prSet phldrT="[Teks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hr-HR" sz="22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Osiguravanje kontinuiteta rada klubova liječenih alkoholičara</a:t>
          </a:r>
        </a:p>
      </dgm:t>
    </dgm:pt>
    <dgm:pt modelId="{0DB5B630-6464-462C-AEE1-79C4D76EE767}" type="parTrans" cxnId="{36D774FF-A946-47AC-9AA4-F286785BBB81}">
      <dgm:prSet/>
      <dgm:spPr/>
      <dgm:t>
        <a:bodyPr/>
        <a:lstStyle/>
        <a:p>
          <a:endParaRPr lang="hr-HR"/>
        </a:p>
      </dgm:t>
    </dgm:pt>
    <dgm:pt modelId="{B2CC59CA-501A-4310-B184-9C883FA0807E}" type="sibTrans" cxnId="{36D774FF-A946-47AC-9AA4-F286785BBB81}">
      <dgm:prSet/>
      <dgm:spPr/>
      <dgm:t>
        <a:bodyPr/>
        <a:lstStyle/>
        <a:p>
          <a:endParaRPr lang="hr-HR"/>
        </a:p>
      </dgm:t>
    </dgm:pt>
    <dgm:pt modelId="{69A837A4-6C1A-4E3F-AC5A-CB22600B9D4A}" type="pres">
      <dgm:prSet presAssocID="{66B10AB8-C709-4DA5-9BEB-A327C3A3F82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1AC2F3F-DB2B-44ED-A697-157A6C9AB078}" type="pres">
      <dgm:prSet presAssocID="{F3865CBC-84EB-496E-9649-7169CC72F0A3}" presName="singleCycle" presStyleCnt="0"/>
      <dgm:spPr/>
    </dgm:pt>
    <dgm:pt modelId="{9652B086-F37A-4775-A854-9F4E947FC044}" type="pres">
      <dgm:prSet presAssocID="{F3865CBC-84EB-496E-9649-7169CC72F0A3}" presName="singleCenter" presStyleLbl="node1" presStyleIdx="0" presStyleCnt="5" custScaleX="395151" custLinFactNeighborX="-1200" custLinFactNeighborY="-2181">
        <dgm:presLayoutVars>
          <dgm:chMax val="7"/>
          <dgm:chPref val="7"/>
        </dgm:presLayoutVars>
      </dgm:prSet>
      <dgm:spPr/>
    </dgm:pt>
    <dgm:pt modelId="{201F2798-7EDB-4504-974E-952708CBD78E}" type="pres">
      <dgm:prSet presAssocID="{9BF1E2A1-9047-46F6-897B-7C07C0680DB3}" presName="Name56" presStyleLbl="parChTrans1D2" presStyleIdx="0" presStyleCnt="4"/>
      <dgm:spPr/>
    </dgm:pt>
    <dgm:pt modelId="{C15E15FB-65E1-41B5-9ACC-FF24310B4555}" type="pres">
      <dgm:prSet presAssocID="{A96629B5-1402-4F31-97CA-7E069514EDD3}" presName="text0" presStyleLbl="node1" presStyleIdx="1" presStyleCnt="5" custScaleX="387976" custScaleY="127665" custRadScaleRad="141877" custRadScaleInc="111443">
        <dgm:presLayoutVars>
          <dgm:bulletEnabled val="1"/>
        </dgm:presLayoutVars>
      </dgm:prSet>
      <dgm:spPr/>
    </dgm:pt>
    <dgm:pt modelId="{5BC970F9-3E0D-408A-BFCB-DB81DE09A124}" type="pres">
      <dgm:prSet presAssocID="{0DB5B630-6464-462C-AEE1-79C4D76EE767}" presName="Name56" presStyleLbl="parChTrans1D2" presStyleIdx="1" presStyleCnt="4"/>
      <dgm:spPr/>
    </dgm:pt>
    <dgm:pt modelId="{E5502D03-B88E-432B-97BF-785976E4BA69}" type="pres">
      <dgm:prSet presAssocID="{8DE0F786-4147-44BB-9F4C-5043DE63D1F8}" presName="text0" presStyleLbl="node1" presStyleIdx="2" presStyleCnt="5" custScaleX="400135" custScaleY="125397" custRadScaleRad="145963" custRadScaleInc="-309231">
        <dgm:presLayoutVars>
          <dgm:bulletEnabled val="1"/>
        </dgm:presLayoutVars>
      </dgm:prSet>
      <dgm:spPr/>
    </dgm:pt>
    <dgm:pt modelId="{BADD5D9A-7676-410C-B3DA-3E40A2294623}" type="pres">
      <dgm:prSet presAssocID="{83C66CB9-EC28-4268-A083-D5886179DA71}" presName="Name56" presStyleLbl="parChTrans1D2" presStyleIdx="2" presStyleCnt="4"/>
      <dgm:spPr/>
    </dgm:pt>
    <dgm:pt modelId="{505CE3BF-20B2-4E92-B7B7-64EF188CF9EA}" type="pres">
      <dgm:prSet presAssocID="{4CB37C91-ADE7-4AED-8EA4-F648D2E4DA20}" presName="text0" presStyleLbl="node1" presStyleIdx="3" presStyleCnt="5" custScaleX="391159" custRadScaleRad="156125" custRadScaleInc="-127262">
        <dgm:presLayoutVars>
          <dgm:bulletEnabled val="1"/>
        </dgm:presLayoutVars>
      </dgm:prSet>
      <dgm:spPr/>
    </dgm:pt>
    <dgm:pt modelId="{7704ECF8-F987-4CC0-9E4D-0973F8DA39C0}" type="pres">
      <dgm:prSet presAssocID="{F5F79F61-9D65-4313-8121-543BB928ACEB}" presName="Name56" presStyleLbl="parChTrans1D2" presStyleIdx="3" presStyleCnt="4"/>
      <dgm:spPr/>
    </dgm:pt>
    <dgm:pt modelId="{D007CEF2-5255-4DE8-B309-E6AE9C1368B3}" type="pres">
      <dgm:prSet presAssocID="{039259E6-4EB8-4A22-A693-35E89E92ECE1}" presName="text0" presStyleLbl="node1" presStyleIdx="4" presStyleCnt="5" custScaleX="407308" custRadScaleRad="154416" custRadScaleInc="-73646">
        <dgm:presLayoutVars>
          <dgm:bulletEnabled val="1"/>
        </dgm:presLayoutVars>
      </dgm:prSet>
      <dgm:spPr/>
    </dgm:pt>
  </dgm:ptLst>
  <dgm:cxnLst>
    <dgm:cxn modelId="{2B95C106-77F6-4F89-B86F-1FFE8553ECA1}" srcId="{66B10AB8-C709-4DA5-9BEB-A327C3A3F82F}" destId="{F3865CBC-84EB-496E-9649-7169CC72F0A3}" srcOrd="0" destOrd="0" parTransId="{4174BB94-B42C-4ADA-B105-24BAE37447BA}" sibTransId="{F0C10BA8-69B2-48AE-98E3-0FE4877E7FEA}"/>
    <dgm:cxn modelId="{1D98C40D-9654-44D2-B0C5-8CD292F23D0C}" srcId="{F3865CBC-84EB-496E-9649-7169CC72F0A3}" destId="{4CB37C91-ADE7-4AED-8EA4-F648D2E4DA20}" srcOrd="2" destOrd="0" parTransId="{83C66CB9-EC28-4268-A083-D5886179DA71}" sibTransId="{1CED5027-3C18-4B49-94F3-AAD7029A389C}"/>
    <dgm:cxn modelId="{F8ECD620-F292-4568-AC96-8E2577EDA79C}" type="presOf" srcId="{8DE0F786-4147-44BB-9F4C-5043DE63D1F8}" destId="{E5502D03-B88E-432B-97BF-785976E4BA69}" srcOrd="0" destOrd="0" presId="urn:microsoft.com/office/officeart/2008/layout/RadialCluster"/>
    <dgm:cxn modelId="{E2EFD73A-91D4-4A20-A981-6F7EB618AE32}" srcId="{F3865CBC-84EB-496E-9649-7169CC72F0A3}" destId="{039259E6-4EB8-4A22-A693-35E89E92ECE1}" srcOrd="3" destOrd="0" parTransId="{F5F79F61-9D65-4313-8121-543BB928ACEB}" sibTransId="{00B3C91D-9AEE-4F2E-8EC3-28097FE33991}"/>
    <dgm:cxn modelId="{7E9EDE3C-BB1C-4046-BF64-4B644787F575}" type="presOf" srcId="{039259E6-4EB8-4A22-A693-35E89E92ECE1}" destId="{D007CEF2-5255-4DE8-B309-E6AE9C1368B3}" srcOrd="0" destOrd="0" presId="urn:microsoft.com/office/officeart/2008/layout/RadialCluster"/>
    <dgm:cxn modelId="{AE07D35B-D8BE-4C8D-9EB6-0D00D5801645}" type="presOf" srcId="{A96629B5-1402-4F31-97CA-7E069514EDD3}" destId="{C15E15FB-65E1-41B5-9ACC-FF24310B4555}" srcOrd="0" destOrd="0" presId="urn:microsoft.com/office/officeart/2008/layout/RadialCluster"/>
    <dgm:cxn modelId="{DBED786F-9B5A-4778-BB6B-6B1CC1A6E8F4}" type="presOf" srcId="{4CB37C91-ADE7-4AED-8EA4-F648D2E4DA20}" destId="{505CE3BF-20B2-4E92-B7B7-64EF188CF9EA}" srcOrd="0" destOrd="0" presId="urn:microsoft.com/office/officeart/2008/layout/RadialCluster"/>
    <dgm:cxn modelId="{4D9BD571-9CDF-4803-883D-78A14C1586DC}" srcId="{F3865CBC-84EB-496E-9649-7169CC72F0A3}" destId="{A96629B5-1402-4F31-97CA-7E069514EDD3}" srcOrd="0" destOrd="0" parTransId="{9BF1E2A1-9047-46F6-897B-7C07C0680DB3}" sibTransId="{87664627-5CA3-4AFD-ADA6-A8D15B193E5F}"/>
    <dgm:cxn modelId="{E1CC8D54-BC76-4E18-9ADB-B1404CE94986}" type="presOf" srcId="{0DB5B630-6464-462C-AEE1-79C4D76EE767}" destId="{5BC970F9-3E0D-408A-BFCB-DB81DE09A124}" srcOrd="0" destOrd="0" presId="urn:microsoft.com/office/officeart/2008/layout/RadialCluster"/>
    <dgm:cxn modelId="{D4541A75-7EFF-4715-A3D3-A765BFEC3941}" type="presOf" srcId="{9BF1E2A1-9047-46F6-897B-7C07C0680DB3}" destId="{201F2798-7EDB-4504-974E-952708CBD78E}" srcOrd="0" destOrd="0" presId="urn:microsoft.com/office/officeart/2008/layout/RadialCluster"/>
    <dgm:cxn modelId="{BDB9EB55-B4EE-4BE8-87DA-7F632F1601AF}" type="presOf" srcId="{83C66CB9-EC28-4268-A083-D5886179DA71}" destId="{BADD5D9A-7676-410C-B3DA-3E40A2294623}" srcOrd="0" destOrd="0" presId="urn:microsoft.com/office/officeart/2008/layout/RadialCluster"/>
    <dgm:cxn modelId="{134E5082-87B7-4873-83A5-B851EC0FC730}" type="presOf" srcId="{F3865CBC-84EB-496E-9649-7169CC72F0A3}" destId="{9652B086-F37A-4775-A854-9F4E947FC044}" srcOrd="0" destOrd="0" presId="urn:microsoft.com/office/officeart/2008/layout/RadialCluster"/>
    <dgm:cxn modelId="{BD2C66B2-C0A0-4967-B0FB-DC78C09D5A0B}" type="presOf" srcId="{66B10AB8-C709-4DA5-9BEB-A327C3A3F82F}" destId="{69A837A4-6C1A-4E3F-AC5A-CB22600B9D4A}" srcOrd="0" destOrd="0" presId="urn:microsoft.com/office/officeart/2008/layout/RadialCluster"/>
    <dgm:cxn modelId="{1022CFE7-0D2B-46D2-BE2C-7681548DF2E7}" type="presOf" srcId="{F5F79F61-9D65-4313-8121-543BB928ACEB}" destId="{7704ECF8-F987-4CC0-9E4D-0973F8DA39C0}" srcOrd="0" destOrd="0" presId="urn:microsoft.com/office/officeart/2008/layout/RadialCluster"/>
    <dgm:cxn modelId="{36D774FF-A946-47AC-9AA4-F286785BBB81}" srcId="{F3865CBC-84EB-496E-9649-7169CC72F0A3}" destId="{8DE0F786-4147-44BB-9F4C-5043DE63D1F8}" srcOrd="1" destOrd="0" parTransId="{0DB5B630-6464-462C-AEE1-79C4D76EE767}" sibTransId="{B2CC59CA-501A-4310-B184-9C883FA0807E}"/>
    <dgm:cxn modelId="{0F0CDA66-52FA-46D2-889F-4102EF9B6C16}" type="presParOf" srcId="{69A837A4-6C1A-4E3F-AC5A-CB22600B9D4A}" destId="{B1AC2F3F-DB2B-44ED-A697-157A6C9AB078}" srcOrd="0" destOrd="0" presId="urn:microsoft.com/office/officeart/2008/layout/RadialCluster"/>
    <dgm:cxn modelId="{53C6983F-C215-4636-BAB0-9FB47DC9165E}" type="presParOf" srcId="{B1AC2F3F-DB2B-44ED-A697-157A6C9AB078}" destId="{9652B086-F37A-4775-A854-9F4E947FC044}" srcOrd="0" destOrd="0" presId="urn:microsoft.com/office/officeart/2008/layout/RadialCluster"/>
    <dgm:cxn modelId="{CEE662BF-2DD4-47EA-8DCD-65D7A6CB1A80}" type="presParOf" srcId="{B1AC2F3F-DB2B-44ED-A697-157A6C9AB078}" destId="{201F2798-7EDB-4504-974E-952708CBD78E}" srcOrd="1" destOrd="0" presId="urn:microsoft.com/office/officeart/2008/layout/RadialCluster"/>
    <dgm:cxn modelId="{4E95FEA2-CBAA-4F00-8300-AB7D471B50AA}" type="presParOf" srcId="{B1AC2F3F-DB2B-44ED-A697-157A6C9AB078}" destId="{C15E15FB-65E1-41B5-9ACC-FF24310B4555}" srcOrd="2" destOrd="0" presId="urn:microsoft.com/office/officeart/2008/layout/RadialCluster"/>
    <dgm:cxn modelId="{4887B3FB-A035-4089-B264-D819A8086276}" type="presParOf" srcId="{B1AC2F3F-DB2B-44ED-A697-157A6C9AB078}" destId="{5BC970F9-3E0D-408A-BFCB-DB81DE09A124}" srcOrd="3" destOrd="0" presId="urn:microsoft.com/office/officeart/2008/layout/RadialCluster"/>
    <dgm:cxn modelId="{46CB6756-BEBB-47D6-8E4E-9A6B220CF137}" type="presParOf" srcId="{B1AC2F3F-DB2B-44ED-A697-157A6C9AB078}" destId="{E5502D03-B88E-432B-97BF-785976E4BA69}" srcOrd="4" destOrd="0" presId="urn:microsoft.com/office/officeart/2008/layout/RadialCluster"/>
    <dgm:cxn modelId="{861F3BC7-D68F-48C4-9A38-B8E31932AA56}" type="presParOf" srcId="{B1AC2F3F-DB2B-44ED-A697-157A6C9AB078}" destId="{BADD5D9A-7676-410C-B3DA-3E40A2294623}" srcOrd="5" destOrd="0" presId="urn:microsoft.com/office/officeart/2008/layout/RadialCluster"/>
    <dgm:cxn modelId="{4E73B7E5-19A7-4109-95E8-423871571ADF}" type="presParOf" srcId="{B1AC2F3F-DB2B-44ED-A697-157A6C9AB078}" destId="{505CE3BF-20B2-4E92-B7B7-64EF188CF9EA}" srcOrd="6" destOrd="0" presId="urn:microsoft.com/office/officeart/2008/layout/RadialCluster"/>
    <dgm:cxn modelId="{4C325845-1A19-410B-B669-3C5E3470ABA0}" type="presParOf" srcId="{B1AC2F3F-DB2B-44ED-A697-157A6C9AB078}" destId="{7704ECF8-F987-4CC0-9E4D-0973F8DA39C0}" srcOrd="7" destOrd="0" presId="urn:microsoft.com/office/officeart/2008/layout/RadialCluster"/>
    <dgm:cxn modelId="{7DBCA738-F868-4BEC-9146-E2F9F29D5094}" type="presParOf" srcId="{B1AC2F3F-DB2B-44ED-A697-157A6C9AB078}" destId="{D007CEF2-5255-4DE8-B309-E6AE9C1368B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917B52-8BE5-4F05-B12C-78E91ED1AC8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9E0046E-A776-4904-9BBA-9CD4C6708C98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r-HR" sz="3200" dirty="0"/>
            <a:t>Suradnja sa Zajednicom klubova liječenih alkoholičara KKŽ</a:t>
          </a:r>
        </a:p>
      </dgm:t>
    </dgm:pt>
    <dgm:pt modelId="{00D362D4-3246-430F-BD9C-30490759AF6F}" type="parTrans" cxnId="{9EEF23E3-7CD0-4EEB-9F0D-A6EF99A562AC}">
      <dgm:prSet/>
      <dgm:spPr/>
      <dgm:t>
        <a:bodyPr/>
        <a:lstStyle/>
        <a:p>
          <a:endParaRPr lang="hr-HR"/>
        </a:p>
      </dgm:t>
    </dgm:pt>
    <dgm:pt modelId="{9979E711-0545-45CB-AC6A-EF62C1C1A818}" type="sibTrans" cxnId="{9EEF23E3-7CD0-4EEB-9F0D-A6EF99A562AC}">
      <dgm:prSet/>
      <dgm:spPr/>
      <dgm:t>
        <a:bodyPr/>
        <a:lstStyle/>
        <a:p>
          <a:endParaRPr lang="hr-HR"/>
        </a:p>
      </dgm:t>
    </dgm:pt>
    <dgm:pt modelId="{92059CEF-3A14-48E8-858E-5288676235A3}">
      <dgm:prSet phldrT="[Teks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1800"/>
            </a:spcAft>
          </a:pPr>
          <a:r>
            <a:rPr lang="hr-HR" sz="2400" dirty="0"/>
            <a:t>Osnaživanje stručnog rada KLA osiguranjem stručnih djelatnika za savjetodavni rad s članovima KLA </a:t>
          </a:r>
        </a:p>
      </dgm:t>
    </dgm:pt>
    <dgm:pt modelId="{DF27A699-AD1A-43C9-B7F8-55FF6BAF60CD}" type="parTrans" cxnId="{41777A0D-F88E-43F8-93F1-D4B8AEECAA3C}">
      <dgm:prSet/>
      <dgm:spPr/>
      <dgm:t>
        <a:bodyPr/>
        <a:lstStyle/>
        <a:p>
          <a:endParaRPr lang="hr-HR"/>
        </a:p>
      </dgm:t>
    </dgm:pt>
    <dgm:pt modelId="{355EEA48-D46B-45A1-BDBA-2516514D17F1}" type="sibTrans" cxnId="{41777A0D-F88E-43F8-93F1-D4B8AEECAA3C}">
      <dgm:prSet/>
      <dgm:spPr/>
      <dgm:t>
        <a:bodyPr/>
        <a:lstStyle/>
        <a:p>
          <a:endParaRPr lang="hr-HR"/>
        </a:p>
      </dgm:t>
    </dgm:pt>
    <dgm:pt modelId="{F8E1EE3B-DE21-4235-B87C-ABD0083B66B5}">
      <dgm:prSet phldrT="[Teks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1800"/>
            </a:spcAft>
          </a:pPr>
          <a:r>
            <a:rPr lang="hr-HR" sz="2400" dirty="0"/>
            <a:t>Podupiranje u izvan klupskim aktivnostima</a:t>
          </a:r>
        </a:p>
      </dgm:t>
    </dgm:pt>
    <dgm:pt modelId="{032B55B0-DF3D-4432-9F47-BBB737F3BB14}" type="parTrans" cxnId="{8A8180EB-8875-403B-A475-FED93DF2DA86}">
      <dgm:prSet/>
      <dgm:spPr/>
      <dgm:t>
        <a:bodyPr/>
        <a:lstStyle/>
        <a:p>
          <a:endParaRPr lang="hr-HR"/>
        </a:p>
      </dgm:t>
    </dgm:pt>
    <dgm:pt modelId="{5E2A458D-101A-495C-B8DB-BEFEE75B54C3}" type="sibTrans" cxnId="{8A8180EB-8875-403B-A475-FED93DF2DA86}">
      <dgm:prSet/>
      <dgm:spPr/>
      <dgm:t>
        <a:bodyPr/>
        <a:lstStyle/>
        <a:p>
          <a:endParaRPr lang="hr-HR"/>
        </a:p>
      </dgm:t>
    </dgm:pt>
    <dgm:pt modelId="{33E769AE-639E-42DB-AFE5-1B6F913E5335}">
      <dgm:prSet phldrT="[Teks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1800"/>
            </a:spcAft>
          </a:pPr>
          <a:r>
            <a:rPr lang="hr-HR" sz="2400" dirty="0"/>
            <a:t>Organizacija i sudjelovanje u edukativnim aktivnostima kako za članove </a:t>
          </a:r>
          <a:r>
            <a:rPr lang="hr-HR" sz="2400" dirty="0" err="1"/>
            <a:t>KLA</a:t>
          </a:r>
          <a:r>
            <a:rPr lang="hr-HR" sz="2400" dirty="0"/>
            <a:t> tako i za građanstvo</a:t>
          </a:r>
        </a:p>
      </dgm:t>
    </dgm:pt>
    <dgm:pt modelId="{4CAFFDD2-363A-4211-8C05-CCD5C79E9AEC}" type="parTrans" cxnId="{E2EF15AC-1FEB-4BFB-8531-367CAA66ACDC}">
      <dgm:prSet/>
      <dgm:spPr/>
      <dgm:t>
        <a:bodyPr/>
        <a:lstStyle/>
        <a:p>
          <a:endParaRPr lang="hr-HR"/>
        </a:p>
      </dgm:t>
    </dgm:pt>
    <dgm:pt modelId="{1EFFBEF3-3DAE-40F7-9000-895ED0200633}" type="sibTrans" cxnId="{E2EF15AC-1FEB-4BFB-8531-367CAA66ACDC}">
      <dgm:prSet/>
      <dgm:spPr/>
      <dgm:t>
        <a:bodyPr/>
        <a:lstStyle/>
        <a:p>
          <a:endParaRPr lang="hr-HR"/>
        </a:p>
      </dgm:t>
    </dgm:pt>
    <dgm:pt modelId="{2021EE5A-9544-4F20-AA95-229476A5B5B7}" type="pres">
      <dgm:prSet presAssocID="{95917B52-8BE5-4F05-B12C-78E91ED1AC88}" presName="Name0" presStyleCnt="0">
        <dgm:presLayoutVars>
          <dgm:dir/>
          <dgm:animLvl val="lvl"/>
          <dgm:resizeHandles/>
        </dgm:presLayoutVars>
      </dgm:prSet>
      <dgm:spPr/>
    </dgm:pt>
    <dgm:pt modelId="{F482E3DB-4BB5-4C05-801F-FEED81BC2EF4}" type="pres">
      <dgm:prSet presAssocID="{99E0046E-A776-4904-9BBA-9CD4C6708C98}" presName="linNode" presStyleCnt="0"/>
      <dgm:spPr/>
    </dgm:pt>
    <dgm:pt modelId="{295FC919-F8E7-4AF4-A347-74FB79F6E891}" type="pres">
      <dgm:prSet presAssocID="{99E0046E-A776-4904-9BBA-9CD4C6708C98}" presName="parentShp" presStyleLbl="node1" presStyleIdx="0" presStyleCnt="1" custScaleX="68075" custScaleY="71177">
        <dgm:presLayoutVars>
          <dgm:bulletEnabled val="1"/>
        </dgm:presLayoutVars>
      </dgm:prSet>
      <dgm:spPr/>
    </dgm:pt>
    <dgm:pt modelId="{BF3A3E34-7226-4FA6-ABF4-8B7B4880092F}" type="pres">
      <dgm:prSet presAssocID="{99E0046E-A776-4904-9BBA-9CD4C6708C98}" presName="childShp" presStyleLbl="bgAccFollowNode1" presStyleIdx="0" presStyleCnt="1" custScaleX="118520">
        <dgm:presLayoutVars>
          <dgm:bulletEnabled val="1"/>
        </dgm:presLayoutVars>
      </dgm:prSet>
      <dgm:spPr/>
    </dgm:pt>
  </dgm:ptLst>
  <dgm:cxnLst>
    <dgm:cxn modelId="{41777A0D-F88E-43F8-93F1-D4B8AEECAA3C}" srcId="{99E0046E-A776-4904-9BBA-9CD4C6708C98}" destId="{92059CEF-3A14-48E8-858E-5288676235A3}" srcOrd="0" destOrd="0" parTransId="{DF27A699-AD1A-43C9-B7F8-55FF6BAF60CD}" sibTransId="{355EEA48-D46B-45A1-BDBA-2516514D17F1}"/>
    <dgm:cxn modelId="{5F25DE37-E8AB-4D6F-9B18-EBDF26EC44D4}" type="presOf" srcId="{33E769AE-639E-42DB-AFE5-1B6F913E5335}" destId="{BF3A3E34-7226-4FA6-ABF4-8B7B4880092F}" srcOrd="0" destOrd="2" presId="urn:microsoft.com/office/officeart/2005/8/layout/vList6"/>
    <dgm:cxn modelId="{8A24A666-9DBC-4E06-AB98-E885A1F03557}" type="presOf" srcId="{95917B52-8BE5-4F05-B12C-78E91ED1AC88}" destId="{2021EE5A-9544-4F20-AA95-229476A5B5B7}" srcOrd="0" destOrd="0" presId="urn:microsoft.com/office/officeart/2005/8/layout/vList6"/>
    <dgm:cxn modelId="{E2EF15AC-1FEB-4BFB-8531-367CAA66ACDC}" srcId="{99E0046E-A776-4904-9BBA-9CD4C6708C98}" destId="{33E769AE-639E-42DB-AFE5-1B6F913E5335}" srcOrd="2" destOrd="0" parTransId="{4CAFFDD2-363A-4211-8C05-CCD5C79E9AEC}" sibTransId="{1EFFBEF3-3DAE-40F7-9000-895ED0200633}"/>
    <dgm:cxn modelId="{72F5C0C2-5432-405E-9930-B4985336FC2A}" type="presOf" srcId="{92059CEF-3A14-48E8-858E-5288676235A3}" destId="{BF3A3E34-7226-4FA6-ABF4-8B7B4880092F}" srcOrd="0" destOrd="0" presId="urn:microsoft.com/office/officeart/2005/8/layout/vList6"/>
    <dgm:cxn modelId="{FEF712D3-E186-47C0-8265-941CEE0E5896}" type="presOf" srcId="{99E0046E-A776-4904-9BBA-9CD4C6708C98}" destId="{295FC919-F8E7-4AF4-A347-74FB79F6E891}" srcOrd="0" destOrd="0" presId="urn:microsoft.com/office/officeart/2005/8/layout/vList6"/>
    <dgm:cxn modelId="{9EEF23E3-7CD0-4EEB-9F0D-A6EF99A562AC}" srcId="{95917B52-8BE5-4F05-B12C-78E91ED1AC88}" destId="{99E0046E-A776-4904-9BBA-9CD4C6708C98}" srcOrd="0" destOrd="0" parTransId="{00D362D4-3246-430F-BD9C-30490759AF6F}" sibTransId="{9979E711-0545-45CB-AC6A-EF62C1C1A818}"/>
    <dgm:cxn modelId="{EB0060E8-1646-4F2B-8456-14404203CC6D}" type="presOf" srcId="{F8E1EE3B-DE21-4235-B87C-ABD0083B66B5}" destId="{BF3A3E34-7226-4FA6-ABF4-8B7B4880092F}" srcOrd="0" destOrd="1" presId="urn:microsoft.com/office/officeart/2005/8/layout/vList6"/>
    <dgm:cxn modelId="{8A8180EB-8875-403B-A475-FED93DF2DA86}" srcId="{99E0046E-A776-4904-9BBA-9CD4C6708C98}" destId="{F8E1EE3B-DE21-4235-B87C-ABD0083B66B5}" srcOrd="1" destOrd="0" parTransId="{032B55B0-DF3D-4432-9F47-BBB737F3BB14}" sibTransId="{5E2A458D-101A-495C-B8DB-BEFEE75B54C3}"/>
    <dgm:cxn modelId="{26B6A4DB-E2EE-44A2-AC6F-F31EA1050221}" type="presParOf" srcId="{2021EE5A-9544-4F20-AA95-229476A5B5B7}" destId="{F482E3DB-4BB5-4C05-801F-FEED81BC2EF4}" srcOrd="0" destOrd="0" presId="urn:microsoft.com/office/officeart/2005/8/layout/vList6"/>
    <dgm:cxn modelId="{73C0C3A8-4E9C-4071-A1CA-8F9AAE0DE9E5}" type="presParOf" srcId="{F482E3DB-4BB5-4C05-801F-FEED81BC2EF4}" destId="{295FC919-F8E7-4AF4-A347-74FB79F6E891}" srcOrd="0" destOrd="0" presId="urn:microsoft.com/office/officeart/2005/8/layout/vList6"/>
    <dgm:cxn modelId="{84E77DB3-1443-41AD-A2CB-E6B2AB1B4433}" type="presParOf" srcId="{F482E3DB-4BB5-4C05-801F-FEED81BC2EF4}" destId="{BF3A3E34-7226-4FA6-ABF4-8B7B488009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2B086-F37A-4775-A854-9F4E947FC044}">
      <dsp:nvSpPr>
        <dsp:cNvPr id="0" name=""/>
        <dsp:cNvSpPr/>
      </dsp:nvSpPr>
      <dsp:spPr>
        <a:xfrm>
          <a:off x="2414067" y="1877455"/>
          <a:ext cx="5257158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PROGRAMI PREVENCIJE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Trening životnih vještina</a:t>
          </a:r>
        </a:p>
      </dsp:txBody>
      <dsp:txXfrm>
        <a:off x="2493422" y="1956810"/>
        <a:ext cx="5098448" cy="1466890"/>
      </dsp:txXfrm>
    </dsp:sp>
    <dsp:sp modelId="{201F2798-7EDB-4504-974E-952708CBD78E}">
      <dsp:nvSpPr>
        <dsp:cNvPr id="0" name=""/>
        <dsp:cNvSpPr/>
      </dsp:nvSpPr>
      <dsp:spPr>
        <a:xfrm rot="19305758">
          <a:off x="6010851" y="1694862"/>
          <a:ext cx="5900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003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E15FB-65E1-41B5-9ACC-FF24310B4555}">
      <dsp:nvSpPr>
        <dsp:cNvPr id="0" name=""/>
        <dsp:cNvSpPr/>
      </dsp:nvSpPr>
      <dsp:spPr>
        <a:xfrm>
          <a:off x="4967601" y="121802"/>
          <a:ext cx="4904582" cy="139046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000" b="1" kern="1200" dirty="0">
              <a:solidFill>
                <a:schemeClr val="tx1"/>
              </a:solidFill>
            </a:rPr>
            <a:t>Jačanje životnih vještina djece i mladih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000" b="1" kern="1200" dirty="0">
              <a:solidFill>
                <a:schemeClr val="tx1"/>
              </a:solidFill>
            </a:rPr>
            <a:t>s ciljem smanjenja rizičnih ponašanja povezanih s ovisnostima</a:t>
          </a:r>
        </a:p>
      </dsp:txBody>
      <dsp:txXfrm>
        <a:off x="5035478" y="189679"/>
        <a:ext cx="4768828" cy="1254711"/>
      </dsp:txXfrm>
    </dsp:sp>
    <dsp:sp modelId="{5BC970F9-3E0D-408A-BFCB-DB81DE09A124}">
      <dsp:nvSpPr>
        <dsp:cNvPr id="0" name=""/>
        <dsp:cNvSpPr/>
      </dsp:nvSpPr>
      <dsp:spPr>
        <a:xfrm rot="13133802">
          <a:off x="3494626" y="1686571"/>
          <a:ext cx="6079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79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02D03-B88E-432B-97BF-785976E4BA69}">
      <dsp:nvSpPr>
        <dsp:cNvPr id="0" name=""/>
        <dsp:cNvSpPr/>
      </dsp:nvSpPr>
      <dsp:spPr>
        <a:xfrm>
          <a:off x="536584" y="129923"/>
          <a:ext cx="4358078" cy="136576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0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Unaprjeđivanje preventivnih programa univerzalne prevencije za djecu i mlade</a:t>
          </a:r>
          <a:endParaRPr lang="hr-HR" sz="2000" kern="1200" dirty="0">
            <a:latin typeface="+mn-lt"/>
          </a:endParaRPr>
        </a:p>
      </dsp:txBody>
      <dsp:txXfrm>
        <a:off x="603255" y="196594"/>
        <a:ext cx="4224736" cy="1232422"/>
      </dsp:txXfrm>
    </dsp:sp>
    <dsp:sp modelId="{BADD5D9A-7676-410C-B3DA-3E40A2294623}">
      <dsp:nvSpPr>
        <dsp:cNvPr id="0" name=""/>
        <dsp:cNvSpPr/>
      </dsp:nvSpPr>
      <dsp:spPr>
        <a:xfrm rot="1745281">
          <a:off x="6442879" y="3737407"/>
          <a:ext cx="9641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41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CE3BF-20B2-4E92-B7B7-64EF188CF9EA}">
      <dsp:nvSpPr>
        <dsp:cNvPr id="0" name=""/>
        <dsp:cNvSpPr/>
      </dsp:nvSpPr>
      <dsp:spPr>
        <a:xfrm>
          <a:off x="6448377" y="3971759"/>
          <a:ext cx="3753403" cy="108915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>
              <a:solidFill>
                <a:schemeClr val="tx1"/>
              </a:solidFill>
            </a:rPr>
            <a:t>Osnaživanje  nastavnika </a:t>
          </a:r>
          <a:r>
            <a:rPr lang="hr-HR" sz="1900" kern="1200" dirty="0">
              <a:solidFill>
                <a:schemeClr val="tx1"/>
              </a:solidFill>
            </a:rPr>
            <a:t>na polju prevencije i ranog prepoznavanja rizičnih ponašanja djece i mladih </a:t>
          </a:r>
        </a:p>
      </dsp:txBody>
      <dsp:txXfrm>
        <a:off x="6501545" y="4024927"/>
        <a:ext cx="3647067" cy="982816"/>
      </dsp:txXfrm>
    </dsp:sp>
    <dsp:sp modelId="{7704ECF8-F987-4CC0-9E4D-0973F8DA39C0}">
      <dsp:nvSpPr>
        <dsp:cNvPr id="0" name=""/>
        <dsp:cNvSpPr/>
      </dsp:nvSpPr>
      <dsp:spPr>
        <a:xfrm rot="8934552">
          <a:off x="2830923" y="3743356"/>
          <a:ext cx="9306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6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7CEF2-5255-4DE8-B309-E6AE9C1368B3}">
      <dsp:nvSpPr>
        <dsp:cNvPr id="0" name=""/>
        <dsp:cNvSpPr/>
      </dsp:nvSpPr>
      <dsp:spPr>
        <a:xfrm>
          <a:off x="117986" y="3983657"/>
          <a:ext cx="3753403" cy="108915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>
              <a:solidFill>
                <a:schemeClr val="tx1"/>
              </a:solidFill>
            </a:rPr>
            <a:t>Osnaživanje roditelja </a:t>
          </a:r>
          <a:r>
            <a:rPr lang="hr-HR" sz="1900" kern="1200" dirty="0">
              <a:solidFill>
                <a:schemeClr val="tx1"/>
              </a:solidFill>
            </a:rPr>
            <a:t>na polju prevencije i ranog prepoznavanja rizičnih ponašanja djece i mladih </a:t>
          </a:r>
        </a:p>
      </dsp:txBody>
      <dsp:txXfrm>
        <a:off x="171154" y="4036825"/>
        <a:ext cx="3647067" cy="98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A3E34-7226-4FA6-ABF4-8B7B4880092F}">
      <dsp:nvSpPr>
        <dsp:cNvPr id="0" name=""/>
        <dsp:cNvSpPr/>
      </dsp:nvSpPr>
      <dsp:spPr>
        <a:xfrm>
          <a:off x="2876062" y="0"/>
          <a:ext cx="7701627" cy="44192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hr-HR" sz="2000" kern="1200" dirty="0">
              <a:solidFill>
                <a:schemeClr val="tx1"/>
              </a:solidFill>
            </a:rPr>
            <a:t>Edukacija 209 odgojno-obrazovnih djelatnika provoditelja programa TŽV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tx1"/>
              </a:solidFill>
            </a:rPr>
            <a:t>Predavanja i radionice za 3100 učenika 3., 4., 5., 6. i 7. razreda u 18 osnovnih škola KKŽ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tx1"/>
              </a:solidFill>
            </a:rPr>
            <a:t>Aktivnosti usmjerene na razvoj samopoštovanja, komunikacijskih i socijalnih vještina, samokontrole, odupiranja vršnjačkom pritisku, vještine donošenja odluka, kritičkog razmišljanja, rješavanja sukoba i suočavanja sa stresom</a:t>
          </a:r>
          <a:endParaRPr lang="hr-HR" sz="5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hr-HR" sz="2000" kern="1200" dirty="0">
              <a:solidFill>
                <a:schemeClr val="tx1"/>
              </a:solidFill>
            </a:rPr>
            <a:t>Osnaživanje i informiranje 2000 roditelja o prevenciji ovisnosti 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3300" kern="1200" dirty="0"/>
        </a:p>
      </dsp:txBody>
      <dsp:txXfrm>
        <a:off x="2876062" y="552407"/>
        <a:ext cx="6044408" cy="3314439"/>
      </dsp:txXfrm>
    </dsp:sp>
    <dsp:sp modelId="{295FC919-F8E7-4AF4-A347-74FB79F6E891}">
      <dsp:nvSpPr>
        <dsp:cNvPr id="0" name=""/>
        <dsp:cNvSpPr/>
      </dsp:nvSpPr>
      <dsp:spPr>
        <a:xfrm>
          <a:off x="34689" y="468569"/>
          <a:ext cx="2903952" cy="3486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Trening životnih vještina</a:t>
          </a:r>
        </a:p>
      </dsp:txBody>
      <dsp:txXfrm>
        <a:off x="176448" y="610328"/>
        <a:ext cx="2620434" cy="3202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2B086-F37A-4775-A854-9F4E947FC044}">
      <dsp:nvSpPr>
        <dsp:cNvPr id="0" name=""/>
        <dsp:cNvSpPr/>
      </dsp:nvSpPr>
      <dsp:spPr>
        <a:xfrm>
          <a:off x="2236898" y="1829761"/>
          <a:ext cx="5807765" cy="16256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PROGRAMI LIJEČENJA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Centar za zaštitu mentalnog zdravlja i prevenciju ovisnosti</a:t>
          </a:r>
        </a:p>
      </dsp:txBody>
      <dsp:txXfrm>
        <a:off x="2316253" y="1909116"/>
        <a:ext cx="5649055" cy="1466890"/>
      </dsp:txXfrm>
    </dsp:sp>
    <dsp:sp modelId="{201F2798-7EDB-4504-974E-952708CBD78E}">
      <dsp:nvSpPr>
        <dsp:cNvPr id="0" name=""/>
        <dsp:cNvSpPr/>
      </dsp:nvSpPr>
      <dsp:spPr>
        <a:xfrm rot="19606255">
          <a:off x="6321275" y="1627946"/>
          <a:ext cx="7365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65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E15FB-65E1-41B5-9ACC-FF24310B4555}">
      <dsp:nvSpPr>
        <dsp:cNvPr id="0" name=""/>
        <dsp:cNvSpPr/>
      </dsp:nvSpPr>
      <dsp:spPr>
        <a:xfrm>
          <a:off x="5312174" y="35665"/>
          <a:ext cx="5493399" cy="139046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200" kern="1200" dirty="0">
              <a:solidFill>
                <a:schemeClr val="tx1"/>
              </a:solidFill>
            </a:rPr>
            <a:t>Izvanbolničko liječenje ovisnosti i drugih mentalnih poteškoća povezanih s ovisnosti uz primjenu najsuvremenijih farmakoloških i psihosocijalnih intervencija u liječenju</a:t>
          </a:r>
        </a:p>
      </dsp:txBody>
      <dsp:txXfrm>
        <a:off x="5380051" y="103542"/>
        <a:ext cx="5357645" cy="1254711"/>
      </dsp:txXfrm>
    </dsp:sp>
    <dsp:sp modelId="{5BC970F9-3E0D-408A-BFCB-DB81DE09A124}">
      <dsp:nvSpPr>
        <dsp:cNvPr id="0" name=""/>
        <dsp:cNvSpPr/>
      </dsp:nvSpPr>
      <dsp:spPr>
        <a:xfrm rot="13051692">
          <a:off x="3428369" y="1607501"/>
          <a:ext cx="7297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97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02D03-B88E-432B-97BF-785976E4BA69}">
      <dsp:nvSpPr>
        <dsp:cNvPr id="0" name=""/>
        <dsp:cNvSpPr/>
      </dsp:nvSpPr>
      <dsp:spPr>
        <a:xfrm>
          <a:off x="161758" y="19477"/>
          <a:ext cx="4906150" cy="136576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2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Dostupnost i kontinuitet izvanbolničkih zdravstvenih mjera liječenja zbog ovisnosti te zaštite mentalnog zdravlja</a:t>
          </a:r>
        </a:p>
      </dsp:txBody>
      <dsp:txXfrm>
        <a:off x="228429" y="86148"/>
        <a:ext cx="4772808" cy="1232422"/>
      </dsp:txXfrm>
    </dsp:sp>
    <dsp:sp modelId="{BADD5D9A-7676-410C-B3DA-3E40A2294623}">
      <dsp:nvSpPr>
        <dsp:cNvPr id="0" name=""/>
        <dsp:cNvSpPr/>
      </dsp:nvSpPr>
      <dsp:spPr>
        <a:xfrm rot="2274998">
          <a:off x="6120123" y="3642018"/>
          <a:ext cx="6074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749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CE3BF-20B2-4E92-B7B7-64EF188CF9EA}">
      <dsp:nvSpPr>
        <dsp:cNvPr id="0" name=""/>
        <dsp:cNvSpPr/>
      </dsp:nvSpPr>
      <dsp:spPr>
        <a:xfrm>
          <a:off x="4245344" y="3828675"/>
          <a:ext cx="6479463" cy="127992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tx1"/>
              </a:solidFill>
            </a:rPr>
            <a:t>Povezivanje  zdravstvenog, socijalnog, pravosudnog sustava i organizacija civilnog društva u prevenciji, ranom otkrivanju, liječenju, rehabilitaciji i društvenoj integraciji ovisnika </a:t>
          </a:r>
        </a:p>
      </dsp:txBody>
      <dsp:txXfrm>
        <a:off x="4307825" y="3891156"/>
        <a:ext cx="6354501" cy="1154965"/>
      </dsp:txXfrm>
    </dsp:sp>
    <dsp:sp modelId="{7704ECF8-F987-4CC0-9E4D-0973F8DA39C0}">
      <dsp:nvSpPr>
        <dsp:cNvPr id="0" name=""/>
        <dsp:cNvSpPr/>
      </dsp:nvSpPr>
      <dsp:spPr>
        <a:xfrm rot="8918430">
          <a:off x="3099734" y="3653918"/>
          <a:ext cx="7630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308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7CEF2-5255-4DE8-B309-E6AE9C1368B3}">
      <dsp:nvSpPr>
        <dsp:cNvPr id="0" name=""/>
        <dsp:cNvSpPr/>
      </dsp:nvSpPr>
      <dsp:spPr>
        <a:xfrm>
          <a:off x="97669" y="3852475"/>
          <a:ext cx="4054455" cy="125612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tx1"/>
              </a:solidFill>
            </a:rPr>
            <a:t>Prevencija zdravstvenih i socijalnih problema uzrokovanih zlouporabom sredstava ovisnosti</a:t>
          </a:r>
        </a:p>
      </dsp:txBody>
      <dsp:txXfrm>
        <a:off x="158988" y="3913794"/>
        <a:ext cx="3931817" cy="1133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A3E34-7226-4FA6-ABF4-8B7B4880092F}">
      <dsp:nvSpPr>
        <dsp:cNvPr id="0" name=""/>
        <dsp:cNvSpPr/>
      </dsp:nvSpPr>
      <dsp:spPr>
        <a:xfrm>
          <a:off x="3415777" y="0"/>
          <a:ext cx="7628820" cy="44693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hr-HR" sz="2300" kern="1200" dirty="0"/>
            <a:t>Praćenje i analiza stanja  povezanih s bolestima ovisnosti i zlouporabom ovisničkih sredstava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hr-HR" sz="2300" kern="1200" dirty="0"/>
            <a:t>Dostupnost izvanbolničkog liječenja svih tipova ovisnosti kao i rizičnih ponašanja povezanih s time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hr-HR" sz="2300" kern="1200" dirty="0"/>
            <a:t>Jačanje usluga psihosocijalnih tretmana u cilju zaštite mentalnog i općeg zdravlja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hr-HR" sz="2300" kern="1200" dirty="0"/>
            <a:t>Osnaživanje stručnog rada osiguranjem psihijatra kao člana stručnog tima</a:t>
          </a:r>
        </a:p>
      </dsp:txBody>
      <dsp:txXfrm>
        <a:off x="3415777" y="558664"/>
        <a:ext cx="5952827" cy="3351987"/>
      </dsp:txXfrm>
    </dsp:sp>
    <dsp:sp modelId="{295FC919-F8E7-4AF4-A347-74FB79F6E891}">
      <dsp:nvSpPr>
        <dsp:cNvPr id="0" name=""/>
        <dsp:cNvSpPr/>
      </dsp:nvSpPr>
      <dsp:spPr>
        <a:xfrm>
          <a:off x="51145" y="646226"/>
          <a:ext cx="3412275" cy="3406704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Centar za zaštitu mentalnog zdravlja i prevenciju ovisnosti</a:t>
          </a:r>
        </a:p>
      </dsp:txBody>
      <dsp:txXfrm>
        <a:off x="217447" y="812528"/>
        <a:ext cx="3079671" cy="3074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2B086-F37A-4775-A854-9F4E947FC044}">
      <dsp:nvSpPr>
        <dsp:cNvPr id="0" name=""/>
        <dsp:cNvSpPr/>
      </dsp:nvSpPr>
      <dsp:spPr>
        <a:xfrm>
          <a:off x="1969484" y="1877455"/>
          <a:ext cx="6423575" cy="162560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PROGRAMI REHABILITACIJE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Suradnja sa Zajednicom </a:t>
          </a:r>
          <a:r>
            <a:rPr lang="hr-HR" sz="3200" kern="1200" dirty="0" err="1"/>
            <a:t>KLA</a:t>
          </a:r>
          <a:r>
            <a:rPr lang="hr-HR" sz="3200" kern="1200" dirty="0"/>
            <a:t> Kc-</a:t>
          </a:r>
          <a:r>
            <a:rPr lang="hr-HR" sz="3200" kern="1200" dirty="0" err="1"/>
            <a:t>Kž</a:t>
          </a:r>
          <a:r>
            <a:rPr lang="hr-HR" sz="3200" kern="1200" dirty="0"/>
            <a:t> ž</a:t>
          </a:r>
        </a:p>
      </dsp:txBody>
      <dsp:txXfrm>
        <a:off x="2048839" y="1956810"/>
        <a:ext cx="6264865" cy="1466890"/>
      </dsp:txXfrm>
    </dsp:sp>
    <dsp:sp modelId="{201F2798-7EDB-4504-974E-952708CBD78E}">
      <dsp:nvSpPr>
        <dsp:cNvPr id="0" name=""/>
        <dsp:cNvSpPr/>
      </dsp:nvSpPr>
      <dsp:spPr>
        <a:xfrm rot="19328120">
          <a:off x="6164058" y="1694862"/>
          <a:ext cx="5949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49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E15FB-65E1-41B5-9ACC-FF24310B4555}">
      <dsp:nvSpPr>
        <dsp:cNvPr id="0" name=""/>
        <dsp:cNvSpPr/>
      </dsp:nvSpPr>
      <dsp:spPr>
        <a:xfrm>
          <a:off x="5477768" y="121802"/>
          <a:ext cx="4225648" cy="1390465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200" kern="1200" dirty="0">
              <a:solidFill>
                <a:schemeClr val="tx1"/>
              </a:solidFill>
            </a:rPr>
            <a:t>Savjetodavni grupni rad s članovima </a:t>
          </a:r>
          <a:r>
            <a:rPr lang="hr-HR" sz="2200" kern="1200" dirty="0" err="1">
              <a:solidFill>
                <a:schemeClr val="tx1"/>
              </a:solidFill>
            </a:rPr>
            <a:t>KLA</a:t>
          </a:r>
          <a:r>
            <a:rPr lang="hr-HR" sz="2200" kern="1200" dirty="0">
              <a:solidFill>
                <a:schemeClr val="tx1"/>
              </a:solidFill>
            </a:rPr>
            <a:t> osiguravanjem i financiranjem stručnih djelatnika</a:t>
          </a:r>
        </a:p>
      </dsp:txBody>
      <dsp:txXfrm>
        <a:off x="5545645" y="189679"/>
        <a:ext cx="4089894" cy="1254711"/>
      </dsp:txXfrm>
    </dsp:sp>
    <dsp:sp modelId="{5BC970F9-3E0D-408A-BFCB-DB81DE09A124}">
      <dsp:nvSpPr>
        <dsp:cNvPr id="0" name=""/>
        <dsp:cNvSpPr/>
      </dsp:nvSpPr>
      <dsp:spPr>
        <a:xfrm rot="13208672">
          <a:off x="3566177" y="1639439"/>
          <a:ext cx="7383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83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02D03-B88E-432B-97BF-785976E4BA69}">
      <dsp:nvSpPr>
        <dsp:cNvPr id="0" name=""/>
        <dsp:cNvSpPr/>
      </dsp:nvSpPr>
      <dsp:spPr>
        <a:xfrm>
          <a:off x="664438" y="35660"/>
          <a:ext cx="4358078" cy="136576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2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Osiguravanje kontinuiteta rada klubova liječenih alkoholičara</a:t>
          </a:r>
        </a:p>
      </dsp:txBody>
      <dsp:txXfrm>
        <a:off x="731109" y="102331"/>
        <a:ext cx="4224736" cy="1232422"/>
      </dsp:txXfrm>
    </dsp:sp>
    <dsp:sp modelId="{BADD5D9A-7676-410C-B3DA-3E40A2294623}">
      <dsp:nvSpPr>
        <dsp:cNvPr id="0" name=""/>
        <dsp:cNvSpPr/>
      </dsp:nvSpPr>
      <dsp:spPr>
        <a:xfrm rot="2014720">
          <a:off x="6320525" y="3785103"/>
          <a:ext cx="10199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99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CE3BF-20B2-4E92-B7B7-64EF188CF9EA}">
      <dsp:nvSpPr>
        <dsp:cNvPr id="0" name=""/>
        <dsp:cNvSpPr/>
      </dsp:nvSpPr>
      <dsp:spPr>
        <a:xfrm>
          <a:off x="5945499" y="4067151"/>
          <a:ext cx="4260316" cy="108915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tx1"/>
              </a:solidFill>
            </a:rPr>
            <a:t>Jačanje organizacija civilnog društva u rehabilitaciji i društvenoj integraciji ovisnika </a:t>
          </a:r>
        </a:p>
      </dsp:txBody>
      <dsp:txXfrm>
        <a:off x="5998667" y="4120319"/>
        <a:ext cx="4153980" cy="982816"/>
      </dsp:txXfrm>
    </dsp:sp>
    <dsp:sp modelId="{7704ECF8-F987-4CC0-9E4D-0973F8DA39C0}">
      <dsp:nvSpPr>
        <dsp:cNvPr id="0" name=""/>
        <dsp:cNvSpPr/>
      </dsp:nvSpPr>
      <dsp:spPr>
        <a:xfrm rot="8701339">
          <a:off x="3124356" y="3785104"/>
          <a:ext cx="9840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402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7CEF2-5255-4DE8-B309-E6AE9C1368B3}">
      <dsp:nvSpPr>
        <dsp:cNvPr id="0" name=""/>
        <dsp:cNvSpPr/>
      </dsp:nvSpPr>
      <dsp:spPr>
        <a:xfrm>
          <a:off x="216743" y="4067153"/>
          <a:ext cx="4436203" cy="108915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tx1"/>
              </a:solidFill>
            </a:rPr>
            <a:t>Unaprjeđivanje kvalitete rada </a:t>
          </a:r>
          <a:r>
            <a:rPr lang="hr-HR" sz="2200" kern="1200" dirty="0" err="1">
              <a:solidFill>
                <a:schemeClr val="tx1"/>
              </a:solidFill>
            </a:rPr>
            <a:t>KLA</a:t>
          </a:r>
          <a:r>
            <a:rPr lang="hr-HR" sz="2200" kern="1200" dirty="0">
              <a:solidFill>
                <a:schemeClr val="tx1"/>
              </a:solidFill>
            </a:rPr>
            <a:t> putem edukacija i informiranja</a:t>
          </a:r>
        </a:p>
      </dsp:txBody>
      <dsp:txXfrm>
        <a:off x="269911" y="4120321"/>
        <a:ext cx="4329867" cy="982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A3E34-7226-4FA6-ABF4-8B7B4880092F}">
      <dsp:nvSpPr>
        <dsp:cNvPr id="0" name=""/>
        <dsp:cNvSpPr/>
      </dsp:nvSpPr>
      <dsp:spPr>
        <a:xfrm>
          <a:off x="2995286" y="1800"/>
          <a:ext cx="7591176" cy="36834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hr-HR" sz="2400" kern="1200" dirty="0"/>
            <a:t>Osnaživanje stručnog rada KLA osiguranjem stručnih djelatnika za savjetodavni rad s članovima KLA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hr-HR" sz="2400" kern="1200" dirty="0"/>
            <a:t>Podupiranje u izvan klupskim aktivnostima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hr-HR" sz="2400" kern="1200" dirty="0"/>
            <a:t>Organizacija i sudjelovanje u edukativnim aktivnostima kako za članove </a:t>
          </a:r>
          <a:r>
            <a:rPr lang="hr-HR" sz="2400" kern="1200" dirty="0" err="1"/>
            <a:t>KLA</a:t>
          </a:r>
          <a:r>
            <a:rPr lang="hr-HR" sz="2400" kern="1200" dirty="0"/>
            <a:t> tako i za građanstvo</a:t>
          </a:r>
        </a:p>
      </dsp:txBody>
      <dsp:txXfrm>
        <a:off x="2995286" y="462237"/>
        <a:ext cx="6209865" cy="2762621"/>
      </dsp:txXfrm>
    </dsp:sp>
    <dsp:sp modelId="{295FC919-F8E7-4AF4-A347-74FB79F6E891}">
      <dsp:nvSpPr>
        <dsp:cNvPr id="0" name=""/>
        <dsp:cNvSpPr/>
      </dsp:nvSpPr>
      <dsp:spPr>
        <a:xfrm>
          <a:off x="88495" y="532647"/>
          <a:ext cx="2906791" cy="2621801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Suradnja sa Zajednicom klubova liječenih alkoholičara KKŽ</a:t>
          </a:r>
        </a:p>
      </dsp:txBody>
      <dsp:txXfrm>
        <a:off x="216481" y="660633"/>
        <a:ext cx="2650819" cy="2365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9557-BAF7-4C5D-89D8-A0D322B2C0FB}" type="datetimeFigureOut">
              <a:rPr lang="hr-HR" smtClean="0"/>
              <a:t>7.11.2024.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0C902-ECB4-4C3D-94C7-D737BFFF9C0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143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C902-ECB4-4C3D-94C7-D737BFFF9C0E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720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C902-ECB4-4C3D-94C7-D737BFFF9C0E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138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C902-ECB4-4C3D-94C7-D737BFFF9C0E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204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C902-ECB4-4C3D-94C7-D737BFFF9C0E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138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C902-ECB4-4C3D-94C7-D737BFFF9C0E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138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3DAC-22EB-4599-B1AE-67827F88A7F0}" type="datetimeFigureOut">
              <a:rPr lang="hr-HR" smtClean="0"/>
              <a:t>7.11.2024.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46-F038-4125-8D2D-40ABBF50EED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280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3DAC-22EB-4599-B1AE-67827F88A7F0}" type="datetimeFigureOut">
              <a:rPr lang="hr-HR" smtClean="0"/>
              <a:t>7.11.2024.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46-F038-4125-8D2D-40ABBF50EED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463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3DAC-22EB-4599-B1AE-67827F88A7F0}" type="datetimeFigureOut">
              <a:rPr lang="hr-HR" smtClean="0"/>
              <a:t>7.11.2024.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46-F038-4125-8D2D-40ABBF50EED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613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3DAC-22EB-4599-B1AE-67827F88A7F0}" type="datetimeFigureOut">
              <a:rPr lang="hr-HR" smtClean="0"/>
              <a:t>7.11.2024.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46-F038-4125-8D2D-40ABBF50EED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614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3DAC-22EB-4599-B1AE-67827F88A7F0}" type="datetimeFigureOut">
              <a:rPr lang="hr-HR" smtClean="0"/>
              <a:t>7.11.2024.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46-F038-4125-8D2D-40ABBF50EED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634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3DAC-22EB-4599-B1AE-67827F88A7F0}" type="datetimeFigureOut">
              <a:rPr lang="hr-HR" smtClean="0"/>
              <a:t>7.11.2024.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46-F038-4125-8D2D-40ABBF50EED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456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3DAC-22EB-4599-B1AE-67827F88A7F0}" type="datetimeFigureOut">
              <a:rPr lang="hr-HR" smtClean="0"/>
              <a:t>7.11.2024.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46-F038-4125-8D2D-40ABBF50EED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003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3DAC-22EB-4599-B1AE-67827F88A7F0}" type="datetimeFigureOut">
              <a:rPr lang="hr-HR" smtClean="0"/>
              <a:t>7.11.2024.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46-F038-4125-8D2D-40ABBF50EED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331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3DAC-22EB-4599-B1AE-67827F88A7F0}" type="datetimeFigureOut">
              <a:rPr lang="hr-HR" smtClean="0"/>
              <a:t>7.11.2024.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46-F038-4125-8D2D-40ABBF50EED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622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3DAC-22EB-4599-B1AE-67827F88A7F0}" type="datetimeFigureOut">
              <a:rPr lang="hr-HR" smtClean="0"/>
              <a:t>7.11.2024.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46-F038-4125-8D2D-40ABBF50EED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678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3DAC-22EB-4599-B1AE-67827F88A7F0}" type="datetimeFigureOut">
              <a:rPr lang="hr-HR" smtClean="0"/>
              <a:t>7.11.2024.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46-F038-4125-8D2D-40ABBF50EED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298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13DAC-22EB-4599-B1AE-67827F88A7F0}" type="datetimeFigureOut">
              <a:rPr lang="hr-HR" smtClean="0"/>
              <a:t>7.11.2024.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8A46-F038-4125-8D2D-40ABBF50EED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445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.png"/><Relationship Id="rId5" Type="http://schemas.openxmlformats.org/officeDocument/2006/relationships/diagramData" Target="../diagrams/data2.xm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5E4B62-DBFA-6592-6420-607E6DB59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200" y="1389441"/>
            <a:ext cx="10778247" cy="2936807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br>
              <a:rPr lang="hr-H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1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POČETNA KONFERENCIJA PROGRAMA </a:t>
            </a:r>
            <a:br>
              <a:rPr lang="hr-HR" sz="31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ZAJEDNO  PROTIV  OVISNOSTI</a:t>
            </a:r>
            <a:br>
              <a:rPr lang="hr-HR" sz="4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Potprogram </a:t>
            </a:r>
            <a:br>
              <a:rPr lang="hr-H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„Trening životnih vještina”</a:t>
            </a:r>
            <a:br>
              <a:rPr lang="hr-HR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8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2024. - 2026. </a:t>
            </a:r>
            <a:br>
              <a:rPr lang="hr-HR" sz="3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hr-HR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hr-HR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hr-H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dnaslov 2">
            <a:extLst>
              <a:ext uri="{FF2B5EF4-FFF2-40B4-BE49-F238E27FC236}">
                <a16:creationId xmlns:a16="http://schemas.microsoft.com/office/drawing/2014/main" id="{1998917E-1F44-E6FE-A07C-B591852FE895}"/>
              </a:ext>
            </a:extLst>
          </p:cNvPr>
          <p:cNvSpPr txBox="1">
            <a:spLocks/>
          </p:cNvSpPr>
          <p:nvPr/>
        </p:nvSpPr>
        <p:spPr>
          <a:xfrm>
            <a:off x="1148584" y="340729"/>
            <a:ext cx="3612217" cy="846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Zavod za javno zdravstvo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Koprivničko-križevačke županije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2594D0C-DF29-F5B4-B337-6339C751AE89}"/>
              </a:ext>
            </a:extLst>
          </p:cNvPr>
          <p:cNvSpPr txBox="1"/>
          <p:nvPr/>
        </p:nvSpPr>
        <p:spPr>
          <a:xfrm>
            <a:off x="7521058" y="381719"/>
            <a:ext cx="4415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2000" dirty="0">
                <a:solidFill>
                  <a:prstClr val="black">
                    <a:lumMod val="50000"/>
                    <a:lumOff val="50000"/>
                  </a:prstClr>
                </a:solidFill>
                <a:cs typeface="Times New Roman" panose="02020603050405020304" pitchFamily="18" charset="0"/>
              </a:rPr>
              <a:t>Zajednica klubova liječenih alkoholičara</a:t>
            </a:r>
            <a:br>
              <a:rPr lang="hr-HR" sz="2000" dirty="0">
                <a:solidFill>
                  <a:prstClr val="black">
                    <a:lumMod val="50000"/>
                    <a:lumOff val="50000"/>
                  </a:prstClr>
                </a:solidFill>
                <a:cs typeface="Times New Roman" panose="02020603050405020304" pitchFamily="18" charset="0"/>
              </a:rPr>
            </a:br>
            <a:r>
              <a:rPr lang="hr-HR" sz="2000" dirty="0">
                <a:solidFill>
                  <a:prstClr val="black">
                    <a:lumMod val="50000"/>
                    <a:lumOff val="50000"/>
                  </a:prstClr>
                </a:solidFill>
                <a:cs typeface="Times New Roman" panose="02020603050405020304" pitchFamily="18" charset="0"/>
              </a:rPr>
              <a:t>Koprivničko-križevačke županije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30F7819-57C2-F4B4-A627-ED82BE308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7" y="203234"/>
            <a:ext cx="842767" cy="998834"/>
          </a:xfrm>
          <a:prstGeom prst="rect">
            <a:avLst/>
          </a:prstGeom>
        </p:spPr>
      </p:pic>
      <p:pic>
        <p:nvPicPr>
          <p:cNvPr id="11" name="Slika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454575" y="5514384"/>
            <a:ext cx="1185510" cy="1151968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E2594D0C-DF29-F5B4-B337-6339C751AE89}"/>
              </a:ext>
            </a:extLst>
          </p:cNvPr>
          <p:cNvSpPr txBox="1"/>
          <p:nvPr/>
        </p:nvSpPr>
        <p:spPr>
          <a:xfrm>
            <a:off x="4711907" y="5114273"/>
            <a:ext cx="2553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Ministarstvo zdravstva</a:t>
            </a:r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24" y="5362832"/>
            <a:ext cx="829329" cy="1074741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606378" y="5362832"/>
            <a:ext cx="2570206" cy="10132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Koprivničko-križevačka županija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3362" y="5376272"/>
            <a:ext cx="854394" cy="1100854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10268465" y="5514383"/>
            <a:ext cx="1236982" cy="82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9934831" y="5514383"/>
            <a:ext cx="2001325" cy="82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Grad Koprivnica</a:t>
            </a:r>
          </a:p>
        </p:txBody>
      </p:sp>
    </p:spTree>
    <p:extLst>
      <p:ext uri="{BB962C8B-B14F-4D97-AF65-F5344CB8AC3E}">
        <p14:creationId xmlns:p14="http://schemas.microsoft.com/office/powerpoint/2010/main" val="268348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6C0B61EC-9FC7-5057-30F8-66E23FE89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350940"/>
            <a:ext cx="1147924" cy="1360502"/>
          </a:xfrm>
          <a:prstGeom prst="rect">
            <a:avLst/>
          </a:prstGeom>
        </p:spPr>
      </p:pic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672980260"/>
              </p:ext>
            </p:extLst>
          </p:nvPr>
        </p:nvGraphicFramePr>
        <p:xfrm>
          <a:off x="410116" y="1451950"/>
          <a:ext cx="11044598" cy="447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Naslov 1">
            <a:extLst>
              <a:ext uri="{FF2B5EF4-FFF2-40B4-BE49-F238E27FC236}">
                <a16:creationId xmlns:a16="http://schemas.microsoft.com/office/drawing/2014/main" id="{72C29EC3-D809-7A03-8920-7751F41C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67" y="350940"/>
            <a:ext cx="4857585" cy="715906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Programske aktivnosti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C07DFC7-C560-A02F-A96F-4C9BDCEE91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2575" y="5594417"/>
            <a:ext cx="1304693" cy="11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3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4D71440-AD62-3B21-4E3B-D62867587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7" y="3124913"/>
            <a:ext cx="1237785" cy="105810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2C29EC3-D809-7A03-8920-7751F41C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67" y="350940"/>
            <a:ext cx="3345355" cy="715906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Specifični ciljevi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6C0B61EC-9FC7-5057-30F8-66E23FE89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350940"/>
            <a:ext cx="1147924" cy="1360502"/>
          </a:xfrm>
          <a:prstGeom prst="rect">
            <a:avLst/>
          </a:prstGeom>
        </p:spPr>
      </p:pic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2605169184"/>
              </p:ext>
            </p:extLst>
          </p:nvPr>
        </p:nvGraphicFramePr>
        <p:xfrm>
          <a:off x="1187116" y="1031191"/>
          <a:ext cx="1042736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955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6C0B61EC-9FC7-5057-30F8-66E23FE89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350940"/>
            <a:ext cx="1147924" cy="1360502"/>
          </a:xfrm>
          <a:prstGeom prst="rect">
            <a:avLst/>
          </a:prstGeom>
        </p:spPr>
      </p:pic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3917755912"/>
              </p:ext>
            </p:extLst>
          </p:nvPr>
        </p:nvGraphicFramePr>
        <p:xfrm>
          <a:off x="1015597" y="1927124"/>
          <a:ext cx="10674958" cy="3687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Naslov 1">
            <a:extLst>
              <a:ext uri="{FF2B5EF4-FFF2-40B4-BE49-F238E27FC236}">
                <a16:creationId xmlns:a16="http://schemas.microsoft.com/office/drawing/2014/main" id="{72C29EC3-D809-7A03-8920-7751F41C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67" y="350940"/>
            <a:ext cx="4857585" cy="715906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Programske aktivnosti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C07DFC7-C560-A02F-A96F-4C9BDCEE91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0921" y="5528005"/>
            <a:ext cx="1304693" cy="11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30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88A96-0AC0-AEFA-5228-6E7AF9D3D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E37DEC-CE72-5089-1159-7019AAA2E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598" y="1089605"/>
            <a:ext cx="10778247" cy="3038687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br>
              <a:rPr lang="hr-H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5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Edukacija odgojno-obrazovnih djelatnika</a:t>
            </a:r>
            <a:br>
              <a:rPr lang="hr-H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studenoga 2024. u 14,00 sati u dvorani Domoljub </a:t>
            </a:r>
            <a:br>
              <a:rPr lang="hr-HR" sz="4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4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Predavanja i radionice - Ranko </a:t>
            </a:r>
            <a:r>
              <a:rPr lang="hr-HR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Rajović</a:t>
            </a:r>
            <a:br>
              <a:rPr lang="hr-H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„Trening životnih vještina” - Darko </a:t>
            </a:r>
            <a:r>
              <a:rPr lang="hr-HR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Roviš</a:t>
            </a:r>
            <a:br>
              <a:rPr lang="hr-HR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hr-HR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hr-H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dnaslov 2">
            <a:extLst>
              <a:ext uri="{FF2B5EF4-FFF2-40B4-BE49-F238E27FC236}">
                <a16:creationId xmlns:a16="http://schemas.microsoft.com/office/drawing/2014/main" id="{C2F8F971-3531-BA36-85A5-4572CB5CB544}"/>
              </a:ext>
            </a:extLst>
          </p:cNvPr>
          <p:cNvSpPr txBox="1">
            <a:spLocks/>
          </p:cNvSpPr>
          <p:nvPr/>
        </p:nvSpPr>
        <p:spPr>
          <a:xfrm>
            <a:off x="1148584" y="340729"/>
            <a:ext cx="3612217" cy="846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Zavod za javno zdravstvo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Koprivničko-križevačke županije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B6D7A0E-F050-DA78-477D-59CDEAF4075A}"/>
              </a:ext>
            </a:extLst>
          </p:cNvPr>
          <p:cNvSpPr txBox="1"/>
          <p:nvPr/>
        </p:nvSpPr>
        <p:spPr>
          <a:xfrm>
            <a:off x="7521058" y="381719"/>
            <a:ext cx="4415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2000" dirty="0">
                <a:solidFill>
                  <a:prstClr val="black">
                    <a:lumMod val="50000"/>
                    <a:lumOff val="50000"/>
                  </a:prstClr>
                </a:solidFill>
                <a:cs typeface="Times New Roman" panose="02020603050405020304" pitchFamily="18" charset="0"/>
              </a:rPr>
              <a:t>Zajednica klubova liječenih alkoholičara</a:t>
            </a:r>
            <a:br>
              <a:rPr lang="hr-HR" sz="2000" dirty="0">
                <a:solidFill>
                  <a:prstClr val="black">
                    <a:lumMod val="50000"/>
                    <a:lumOff val="50000"/>
                  </a:prstClr>
                </a:solidFill>
                <a:cs typeface="Times New Roman" panose="02020603050405020304" pitchFamily="18" charset="0"/>
              </a:rPr>
            </a:br>
            <a:r>
              <a:rPr lang="hr-HR" sz="2000" dirty="0">
                <a:solidFill>
                  <a:prstClr val="black">
                    <a:lumMod val="50000"/>
                    <a:lumOff val="50000"/>
                  </a:prstClr>
                </a:solidFill>
                <a:cs typeface="Times New Roman" panose="02020603050405020304" pitchFamily="18" charset="0"/>
              </a:rPr>
              <a:t>Koprivničko-križevačke županije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A866B03-BE2F-8A79-8999-0AF0F2589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7" y="203234"/>
            <a:ext cx="842767" cy="99883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63A1B9D-F064-CECF-AC36-E5EBEB65C1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54575" y="5514384"/>
            <a:ext cx="1185510" cy="1151968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9A0052B0-A11E-444B-2F23-3DE88C2F0EB9}"/>
              </a:ext>
            </a:extLst>
          </p:cNvPr>
          <p:cNvSpPr txBox="1"/>
          <p:nvPr/>
        </p:nvSpPr>
        <p:spPr>
          <a:xfrm>
            <a:off x="4711907" y="5114273"/>
            <a:ext cx="2553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Ministarstvo zdravstva</a:t>
            </a:r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3074CAB-416C-2FB4-B43F-4B80FA554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24" y="5362832"/>
            <a:ext cx="829329" cy="1074741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C08F0891-2D2A-F35B-9F1F-15A0AE6E96E0}"/>
              </a:ext>
            </a:extLst>
          </p:cNvPr>
          <p:cNvSpPr/>
          <p:nvPr/>
        </p:nvSpPr>
        <p:spPr>
          <a:xfrm>
            <a:off x="1606378" y="5362832"/>
            <a:ext cx="2570206" cy="10132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Koprivničko-križevačka županija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10258AE-7683-0296-6193-C26BD61F8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3362" y="5336718"/>
            <a:ext cx="854394" cy="1100854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A60EBB40-C4F8-8C1F-F990-1483E6A399FF}"/>
              </a:ext>
            </a:extLst>
          </p:cNvPr>
          <p:cNvSpPr/>
          <p:nvPr/>
        </p:nvSpPr>
        <p:spPr>
          <a:xfrm>
            <a:off x="10268465" y="5514383"/>
            <a:ext cx="1236982" cy="82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38C5CE58-670B-0E87-0551-720E939202D0}"/>
              </a:ext>
            </a:extLst>
          </p:cNvPr>
          <p:cNvSpPr/>
          <p:nvPr/>
        </p:nvSpPr>
        <p:spPr>
          <a:xfrm>
            <a:off x="9934831" y="5514383"/>
            <a:ext cx="2001325" cy="82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Grad Koprivnica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1904075-F3DA-5868-8751-E276D85EA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8465" y="3256269"/>
            <a:ext cx="162167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5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4D21A8-67A3-43F0-1B44-114716A0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515" y="195581"/>
            <a:ext cx="10515600" cy="1151305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Opći podaci o programu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92CDE4-AB8B-AF9A-B1E7-E087F4B13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31" y="1578417"/>
            <a:ext cx="10688595" cy="518073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400" b="1" dirty="0">
                <a:cs typeface="Times New Roman" panose="02020603050405020304" pitchFamily="18" charset="0"/>
              </a:rPr>
              <a:t>Nositelj programa: </a:t>
            </a:r>
            <a:r>
              <a:rPr lang="hr-HR" sz="2400" dirty="0">
                <a:cs typeface="Times New Roman" panose="02020603050405020304" pitchFamily="18" charset="0"/>
              </a:rPr>
              <a:t>Zavod za javno zdravstvo Koprivničko-križevačke županije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400" b="1" dirty="0">
                <a:cs typeface="Times New Roman" panose="02020603050405020304" pitchFamily="18" charset="0"/>
              </a:rPr>
              <a:t>Partner u programu: </a:t>
            </a:r>
            <a:r>
              <a:rPr lang="hr-HR" sz="2400" dirty="0">
                <a:cs typeface="Times New Roman" panose="02020603050405020304" pitchFamily="18" charset="0"/>
              </a:rPr>
              <a:t>Zajednica klubova liječenih alkoholičara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400" dirty="0">
                <a:cs typeface="Times New Roman" panose="02020603050405020304" pitchFamily="18" charset="0"/>
              </a:rPr>
              <a:t>                                       Koprivničko-križevačke županije</a:t>
            </a:r>
          </a:p>
          <a:p>
            <a:pPr marL="0" indent="0">
              <a:buNone/>
            </a:pPr>
            <a:endParaRPr lang="hr-HR" sz="1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cs typeface="Times New Roman" panose="02020603050405020304" pitchFamily="18" charset="0"/>
              </a:rPr>
              <a:t>Trajanje programa: </a:t>
            </a:r>
            <a:r>
              <a:rPr lang="hr-HR" sz="2400" dirty="0">
                <a:cs typeface="Times New Roman" panose="02020603050405020304" pitchFamily="18" charset="0"/>
              </a:rPr>
              <a:t>1. siječnja </a:t>
            </a:r>
            <a:r>
              <a:rPr lang="hr-HR" sz="2400" dirty="0" err="1">
                <a:cs typeface="Times New Roman" panose="02020603050405020304" pitchFamily="18" charset="0"/>
              </a:rPr>
              <a:t>2024</a:t>
            </a:r>
            <a:r>
              <a:rPr lang="hr-HR" sz="2400" dirty="0">
                <a:cs typeface="Times New Roman" panose="02020603050405020304" pitchFamily="18" charset="0"/>
              </a:rPr>
              <a:t>. - </a:t>
            </a:r>
            <a:r>
              <a:rPr lang="hr-HR" sz="2400" dirty="0" err="1">
                <a:cs typeface="Times New Roman" panose="02020603050405020304" pitchFamily="18" charset="0"/>
              </a:rPr>
              <a:t>31</a:t>
            </a:r>
            <a:r>
              <a:rPr lang="hr-HR" sz="2400" dirty="0">
                <a:cs typeface="Times New Roman" panose="02020603050405020304" pitchFamily="18" charset="0"/>
              </a:rPr>
              <a:t>. prosinca 2026.  </a:t>
            </a:r>
          </a:p>
          <a:p>
            <a:pPr marL="0" indent="0">
              <a:buNone/>
            </a:pPr>
            <a:endParaRPr lang="hr-HR" sz="18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cs typeface="Times New Roman" panose="02020603050405020304" pitchFamily="18" charset="0"/>
              </a:rPr>
              <a:t>Financijska potpora programa: 40.000 </a:t>
            </a:r>
            <a:r>
              <a:rPr lang="hr-HR" sz="2400" dirty="0">
                <a:cs typeface="Times New Roman" panose="02020603050405020304" pitchFamily="18" charset="0"/>
              </a:rPr>
              <a:t>(Ministarstvo zdravstva 2024.)</a:t>
            </a:r>
          </a:p>
          <a:p>
            <a:pPr marL="0" indent="0">
              <a:buNone/>
            </a:pPr>
            <a:endParaRPr lang="hr-HR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cs typeface="Times New Roman" panose="02020603050405020304" pitchFamily="18" charset="0"/>
              </a:rPr>
              <a:t>			                   4.000 </a:t>
            </a:r>
            <a:r>
              <a:rPr lang="hr-HR" sz="2400" dirty="0">
                <a:cs typeface="Times New Roman" panose="02020603050405020304" pitchFamily="18" charset="0"/>
              </a:rPr>
              <a:t>(TŽV - Grad Koprivnica 2024.)</a:t>
            </a:r>
          </a:p>
          <a:p>
            <a:pPr marL="0" indent="0">
              <a:buNone/>
            </a:pPr>
            <a:endParaRPr lang="hr-HR" sz="1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5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5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5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5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5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dirty="0">
                <a:cs typeface="Times New Roman" panose="02020603050405020304" pitchFamily="18" charset="0"/>
              </a:rPr>
              <a:t>Program podržava Koprivničko-križevačka županija</a:t>
            </a:r>
            <a:r>
              <a:rPr lang="hr-HR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5B053B4-CB6A-E491-1BFE-BBBE0946B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900" y="5987790"/>
            <a:ext cx="600807" cy="771357"/>
          </a:xfrm>
          <a:prstGeom prst="rect">
            <a:avLst/>
          </a:prstGeom>
        </p:spPr>
      </p:pic>
      <p:pic>
        <p:nvPicPr>
          <p:cNvPr id="10" name="Slika 9"/>
          <p:cNvPicPr/>
          <p:nvPr/>
        </p:nvPicPr>
        <p:blipFill>
          <a:blip r:embed="rId4"/>
          <a:stretch>
            <a:fillRect/>
          </a:stretch>
        </p:blipFill>
        <p:spPr>
          <a:xfrm>
            <a:off x="9981862" y="3972112"/>
            <a:ext cx="725426" cy="8123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C0B61EC-9FC7-5057-30F8-66E23FE893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350940"/>
            <a:ext cx="1147924" cy="13605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862" y="4873420"/>
            <a:ext cx="631415" cy="81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04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C29EC3-D809-7A03-8920-7751F41C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531" y="566966"/>
            <a:ext cx="10347429" cy="769118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Ciljevi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BF26BD-8578-3459-F042-31241F2B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595" y="1720268"/>
            <a:ext cx="9831328" cy="4326572"/>
          </a:xfrm>
        </p:spPr>
        <p:txBody>
          <a:bodyPr>
            <a:noAutofit/>
          </a:bodyPr>
          <a:lstStyle/>
          <a:p>
            <a:pPr algn="just">
              <a:lnSpc>
                <a:spcPts val="3600"/>
              </a:lnSpc>
              <a:spcBef>
                <a:spcPts val="2400"/>
              </a:spcBef>
            </a:pPr>
            <a:r>
              <a:rPr lang="hr-HR" sz="2400" dirty="0"/>
              <a:t>Osnaživanje djece i mladih usvajanjem zdravih stilova života i socijalnih vještina za sprječavanje rizičnog ponašanja vezanog uz eksperimentiranje sa sredstvima ovisnosti uključujući ponašajne ovisnosti.</a:t>
            </a:r>
          </a:p>
          <a:p>
            <a:pPr algn="just">
              <a:lnSpc>
                <a:spcPts val="3600"/>
              </a:lnSpc>
              <a:spcBef>
                <a:spcPts val="2400"/>
              </a:spcBef>
            </a:pPr>
            <a:r>
              <a:rPr lang="hr-HR" sz="2400" dirty="0"/>
              <a:t>Liječenje i rehabilitacija osoba s problemom ovisnosti i rizičnim ponašanjima kao i osoba s mentalnim poteškoćama povezanih s time.</a:t>
            </a:r>
          </a:p>
          <a:p>
            <a:pPr algn="just">
              <a:lnSpc>
                <a:spcPts val="3600"/>
              </a:lnSpc>
              <a:spcBef>
                <a:spcPts val="2400"/>
              </a:spcBef>
            </a:pPr>
            <a:r>
              <a:rPr lang="hr-HR" sz="2400" dirty="0"/>
              <a:t>Unaprjeđenje i zaštita mentalnog zdravlja te poboljšanje općeg zdravlja.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C0B61EC-9FC7-5057-30F8-66E23FE8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2" y="359765"/>
            <a:ext cx="1147924" cy="136050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8E7A67F-A20C-97E4-106B-C0AD1364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620" y="5464789"/>
            <a:ext cx="1215344" cy="11641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170098A-B8F4-97CB-B369-C1B159DCE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895" y="5436406"/>
            <a:ext cx="839531" cy="108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6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4D71440-AD62-3B21-4E3B-D62867587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293" y="5658438"/>
            <a:ext cx="1237785" cy="105810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2C29EC3-D809-7A03-8920-7751F41C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67" y="350940"/>
            <a:ext cx="3345355" cy="715906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Specifični ciljevi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6C0B61EC-9FC7-5057-30F8-66E23FE89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350940"/>
            <a:ext cx="1147924" cy="1360502"/>
          </a:xfrm>
          <a:prstGeom prst="rect">
            <a:avLst/>
          </a:prstGeom>
        </p:spPr>
      </p:pic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523423648"/>
              </p:ext>
            </p:extLst>
          </p:nvPr>
        </p:nvGraphicFramePr>
        <p:xfrm>
          <a:off x="1187116" y="1031191"/>
          <a:ext cx="1042736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8177" y="2778962"/>
            <a:ext cx="1621677" cy="16460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0867" y="2896589"/>
            <a:ext cx="1186249" cy="15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9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D6E40844-4170-97E4-A2CD-31FA51E1A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207" y="5352587"/>
            <a:ext cx="1503585" cy="128532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C0B61EC-9FC7-5057-30F8-66E23FE89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350940"/>
            <a:ext cx="1147924" cy="1360502"/>
          </a:xfrm>
          <a:prstGeom prst="rect">
            <a:avLst/>
          </a:prstGeom>
        </p:spPr>
      </p:pic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641544211"/>
              </p:ext>
            </p:extLst>
          </p:nvPr>
        </p:nvGraphicFramePr>
        <p:xfrm>
          <a:off x="1200973" y="1354594"/>
          <a:ext cx="10674958" cy="442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Naslov 1">
            <a:extLst>
              <a:ext uri="{FF2B5EF4-FFF2-40B4-BE49-F238E27FC236}">
                <a16:creationId xmlns:a16="http://schemas.microsoft.com/office/drawing/2014/main" id="{72C29EC3-D809-7A03-8920-7751F41C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67" y="350940"/>
            <a:ext cx="4857585" cy="715906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Programske aktivnosti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BD261F1-C35D-7082-7C53-3B4E47C5FCF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3" t="27258" r="31148" b="27258"/>
          <a:stretch/>
        </p:blipFill>
        <p:spPr>
          <a:xfrm>
            <a:off x="9970962" y="50948"/>
            <a:ext cx="1622323" cy="164535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907" y="5283851"/>
            <a:ext cx="1050909" cy="13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4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60F1459B-9735-5D17-7B60-EF501BB4939B}"/>
              </a:ext>
            </a:extLst>
          </p:cNvPr>
          <p:cNvSpPr txBox="1"/>
          <p:nvPr/>
        </p:nvSpPr>
        <p:spPr>
          <a:xfrm>
            <a:off x="1680867" y="1268751"/>
            <a:ext cx="4352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Teme predavanja i radionica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C0B61EC-9FC7-5057-30F8-66E23FE8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350940"/>
            <a:ext cx="1147924" cy="136050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BD261F1-C35D-7082-7C53-3B4E47C5F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3" t="27258" r="31148" b="27258"/>
          <a:stretch/>
        </p:blipFill>
        <p:spPr>
          <a:xfrm>
            <a:off x="9957476" y="78305"/>
            <a:ext cx="1622323" cy="1645358"/>
          </a:xfrm>
          <a:prstGeom prst="rect">
            <a:avLst/>
          </a:prstGeom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id="{72C29EC3-D809-7A03-8920-7751F41C8175}"/>
              </a:ext>
            </a:extLst>
          </p:cNvPr>
          <p:cNvSpPr txBox="1">
            <a:spLocks/>
          </p:cNvSpPr>
          <p:nvPr/>
        </p:nvSpPr>
        <p:spPr>
          <a:xfrm>
            <a:off x="1680867" y="350940"/>
            <a:ext cx="4857585" cy="715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Programske aktivnosti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3C07DFC7-C560-A02F-A96F-4C9BDCEE9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921" y="5528005"/>
            <a:ext cx="1304693" cy="1115302"/>
          </a:xfrm>
          <a:prstGeom prst="rect">
            <a:avLst/>
          </a:prstGeom>
        </p:spPr>
      </p:pic>
      <p:graphicFrame>
        <p:nvGraphicFramePr>
          <p:cNvPr id="9" name="Rezervirano mjesto sadržaja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079301"/>
              </p:ext>
            </p:extLst>
          </p:nvPr>
        </p:nvGraphicFramePr>
        <p:xfrm>
          <a:off x="486735" y="1932321"/>
          <a:ext cx="11093064" cy="471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4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Učenici 3. razreda (8 sati)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Učenici 4. razreda (8 sati)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65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Samopoštovanje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Samopoštovanje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65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Odlučivanje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Odlučivanje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655">
                <a:tc>
                  <a:txBody>
                    <a:bodyPr/>
                    <a:lstStyle/>
                    <a:p>
                      <a:r>
                        <a:rPr lang="hr-HR" sz="2000" dirty="0"/>
                        <a:t>3. Pušenje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Reklamiranje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65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Reklamiranje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Suočavanje sa stresom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33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Suočavanje sa stresom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Komunikacijske vještine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0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Komunikacijske vještine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Socijalne vještine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65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Socijalne vještine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Zauzimanje za sebe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7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Zauzimanje za sebe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Ponavljanje i integriranje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23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3C07DFC7-C560-A02F-A96F-4C9BDCEE9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921" y="5528005"/>
            <a:ext cx="1304693" cy="1115302"/>
          </a:xfrm>
          <a:prstGeom prst="rect">
            <a:avLst/>
          </a:prstGeom>
        </p:spPr>
      </p:pic>
      <p:graphicFrame>
        <p:nvGraphicFramePr>
          <p:cNvPr id="13" name="Rezervirano mjesto sadržaja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086802"/>
              </p:ext>
            </p:extLst>
          </p:nvPr>
        </p:nvGraphicFramePr>
        <p:xfrm>
          <a:off x="476905" y="1774380"/>
          <a:ext cx="11112725" cy="4919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0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0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4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Učenici 5. razreda (</a:t>
                      </a:r>
                      <a:r>
                        <a:rPr lang="hr-HR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hr-H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sati)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Učenici 6. razreda (</a:t>
                      </a:r>
                      <a:r>
                        <a:rPr lang="hr-HR" sz="2000" dirty="0" err="1"/>
                        <a:t>11</a:t>
                      </a:r>
                      <a:r>
                        <a:rPr lang="hr-HR" sz="2000" dirty="0"/>
                        <a:t> sati)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Učenici 7. razreda (8 sati)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42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hr-HR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Suočavanje s tjeskobom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spcAft>
                          <a:spcPts val="0"/>
                        </a:spcAft>
                      </a:pPr>
                      <a:r>
                        <a:rPr lang="hr-HR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Slika o sebi i </a:t>
                      </a:r>
                      <a:r>
                        <a:rPr lang="hr-HR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samounapređenje</a:t>
                      </a:r>
                      <a:endParaRPr lang="hr-HR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Nasilje i mediji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42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71525" algn="l"/>
                        </a:tabLst>
                      </a:pPr>
                      <a:r>
                        <a:rPr lang="hr-H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Donošenje odluka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spcAft>
                          <a:spcPts val="0"/>
                        </a:spcAft>
                      </a:pPr>
                      <a:r>
                        <a:rPr lang="hr-HR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Donošenje odluka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Zlouporaba</a:t>
                      </a:r>
                      <a:r>
                        <a:rPr lang="hr-HR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droga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42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Suočavanje s ljutnjom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spcAft>
                          <a:spcPts val="0"/>
                        </a:spcAft>
                      </a:pPr>
                      <a:r>
                        <a:rPr lang="hr-HR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Odgovorno korištenje </a:t>
                      </a:r>
                      <a:r>
                        <a:rPr lang="hr-HR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interneta</a:t>
                      </a:r>
                      <a:endParaRPr lang="hr-HR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Komunikacijske vještine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42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Kritičko promišljanje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spcAft>
                          <a:spcPts val="0"/>
                        </a:spcAft>
                      </a:pPr>
                      <a:r>
                        <a:rPr lang="hr-HR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Alkohol – zablude i istine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r-HR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Asertivnost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7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Ovisnost o digitalnoj tehnologiji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spcAft>
                          <a:spcPts val="0"/>
                        </a:spcAft>
                      </a:pPr>
                      <a:r>
                        <a:rPr lang="hr-HR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Suočavanje s tjeskobom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r-HR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Marihuana – mitovi i stvarnost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13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Komunikacijske vještine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spcAft>
                          <a:spcPts val="0"/>
                        </a:spcAft>
                      </a:pPr>
                      <a:r>
                        <a:rPr lang="hr-HR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Socijalne vještine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r-HR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 Odupiranje vršnjačkom pritisku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42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Socijalne vještine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Asertivnost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Rješavanje sukoba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Suočavanje s ljutnjom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indent="-226695" algn="just"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Rješavanje sukoba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60F1459B-9735-5D17-7B60-EF501BB4939B}"/>
              </a:ext>
            </a:extLst>
          </p:cNvPr>
          <p:cNvSpPr txBox="1"/>
          <p:nvPr/>
        </p:nvSpPr>
        <p:spPr>
          <a:xfrm>
            <a:off x="1680867" y="1268751"/>
            <a:ext cx="4352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Teme predavanja i radionica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C0B61EC-9FC7-5057-30F8-66E23FE89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350940"/>
            <a:ext cx="1147924" cy="136050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BD261F1-C35D-7082-7C53-3B4E47C5FC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3" t="27258" r="31148" b="27258"/>
          <a:stretch/>
        </p:blipFill>
        <p:spPr>
          <a:xfrm>
            <a:off x="9967307" y="66084"/>
            <a:ext cx="1622323" cy="1645358"/>
          </a:xfrm>
          <a:prstGeom prst="rect">
            <a:avLst/>
          </a:prstGeom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id="{72C29EC3-D809-7A03-8920-7751F41C8175}"/>
              </a:ext>
            </a:extLst>
          </p:cNvPr>
          <p:cNvSpPr txBox="1">
            <a:spLocks/>
          </p:cNvSpPr>
          <p:nvPr/>
        </p:nvSpPr>
        <p:spPr>
          <a:xfrm>
            <a:off x="1680867" y="350940"/>
            <a:ext cx="4857585" cy="715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Programske aktivnosti</a:t>
            </a:r>
          </a:p>
        </p:txBody>
      </p:sp>
    </p:spTree>
    <p:extLst>
      <p:ext uri="{BB962C8B-B14F-4D97-AF65-F5344CB8AC3E}">
        <p14:creationId xmlns:p14="http://schemas.microsoft.com/office/powerpoint/2010/main" val="274094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4D21A8-67A3-43F0-1B44-114716A0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20247"/>
            <a:ext cx="7570839" cy="710944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Osnovne škole koje sudjeluju u programu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016218" y="1233567"/>
            <a:ext cx="2128943" cy="60893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sz="1600" b="1" dirty="0">
                <a:solidFill>
                  <a:schemeClr val="tx2"/>
                </a:solidFill>
                <a:cs typeface="Times New Roman" panose="02020603050405020304" pitchFamily="18" charset="0"/>
              </a:rPr>
              <a:t>OŠ "Antun </a:t>
            </a:r>
            <a:r>
              <a:rPr lang="hr-HR" sz="1600" b="1" dirty="0" err="1">
                <a:solidFill>
                  <a:schemeClr val="tx2"/>
                </a:solidFill>
                <a:cs typeface="Times New Roman" panose="02020603050405020304" pitchFamily="18" charset="0"/>
              </a:rPr>
              <a:t>Nemčić</a:t>
            </a:r>
            <a:r>
              <a:rPr lang="hr-HR" sz="1600" b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hr-HR" sz="1600" b="1" dirty="0" err="1">
                <a:solidFill>
                  <a:schemeClr val="tx2"/>
                </a:solidFill>
                <a:cs typeface="Times New Roman" panose="02020603050405020304" pitchFamily="18" charset="0"/>
              </a:rPr>
              <a:t>Gostovinski</a:t>
            </a:r>
            <a:r>
              <a:rPr lang="hr-HR" sz="1600" b="1" dirty="0">
                <a:solidFill>
                  <a:schemeClr val="tx2"/>
                </a:solidFill>
                <a:cs typeface="Times New Roman" panose="02020603050405020304" pitchFamily="18" charset="0"/>
              </a:rPr>
              <a:t>" Koprivnica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C0B61EC-9FC7-5057-30F8-66E23FE89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350940"/>
            <a:ext cx="1147924" cy="1360502"/>
          </a:xfrm>
          <a:prstGeom prst="rect">
            <a:avLst/>
          </a:prstGeom>
        </p:spPr>
      </p:pic>
      <p:pic>
        <p:nvPicPr>
          <p:cNvPr id="1026" name="Picture 4" descr="Opis: opcine - kar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41" y="1700370"/>
            <a:ext cx="65151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zervirano mjesto sadržaja 3"/>
          <p:cNvSpPr>
            <a:spLocks noGrp="1"/>
          </p:cNvSpPr>
          <p:nvPr>
            <p:ph sz="half" idx="1"/>
          </p:nvPr>
        </p:nvSpPr>
        <p:spPr>
          <a:xfrm>
            <a:off x="8947979" y="3426442"/>
            <a:ext cx="1002266" cy="30370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OŠ </a:t>
            </a:r>
            <a:r>
              <a:rPr lang="hr-HR" sz="16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Molve</a:t>
            </a:r>
            <a:endParaRPr lang="hr-HR" sz="1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zervirano mjesto sadržaja 3"/>
          <p:cNvSpPr>
            <a:spLocks noGrp="1"/>
          </p:cNvSpPr>
          <p:nvPr>
            <p:ph sz="half" idx="1"/>
          </p:nvPr>
        </p:nvSpPr>
        <p:spPr>
          <a:xfrm>
            <a:off x="3258641" y="3113002"/>
            <a:ext cx="1326321" cy="3184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5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OŠ Sokolovac</a:t>
            </a:r>
          </a:p>
        </p:txBody>
      </p:sp>
      <p:sp>
        <p:nvSpPr>
          <p:cNvPr id="13" name="Rezervirano mjesto sadržaja 3"/>
          <p:cNvSpPr>
            <a:spLocks noGrp="1"/>
          </p:cNvSpPr>
          <p:nvPr>
            <p:ph sz="half" idx="1"/>
          </p:nvPr>
        </p:nvSpPr>
        <p:spPr>
          <a:xfrm>
            <a:off x="2004659" y="1262664"/>
            <a:ext cx="1485793" cy="55074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b="1" dirty="0">
                <a:solidFill>
                  <a:schemeClr val="tx2"/>
                </a:solidFill>
                <a:cs typeface="Times New Roman" panose="02020603050405020304" pitchFamily="18" charset="0"/>
              </a:rPr>
              <a:t>OŠ "Đuro Ester" Koprivnica</a:t>
            </a:r>
          </a:p>
        </p:txBody>
      </p:sp>
      <p:sp>
        <p:nvSpPr>
          <p:cNvPr id="14" name="Rezervirano mjesto sadržaja 3"/>
          <p:cNvSpPr>
            <a:spLocks noGrp="1"/>
          </p:cNvSpPr>
          <p:nvPr>
            <p:ph sz="half" idx="1"/>
          </p:nvPr>
        </p:nvSpPr>
        <p:spPr>
          <a:xfrm>
            <a:off x="4025691" y="1908717"/>
            <a:ext cx="1592077" cy="567824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hr-HR" sz="1600" b="1" dirty="0">
                <a:solidFill>
                  <a:schemeClr val="tx2"/>
                </a:solidFill>
                <a:cs typeface="Times New Roman" panose="02020603050405020304" pitchFamily="18" charset="0"/>
              </a:rPr>
              <a:t>OŠ "Braća Radić" Koprivnica</a:t>
            </a:r>
          </a:p>
        </p:txBody>
      </p:sp>
      <p:sp>
        <p:nvSpPr>
          <p:cNvPr id="15" name="Rezervirano mjesto sadržaja 3"/>
          <p:cNvSpPr>
            <a:spLocks noGrp="1"/>
          </p:cNvSpPr>
          <p:nvPr>
            <p:ph sz="half" idx="1"/>
          </p:nvPr>
        </p:nvSpPr>
        <p:spPr>
          <a:xfrm>
            <a:off x="2015118" y="1913932"/>
            <a:ext cx="1331775" cy="563796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hr-HR" sz="1600" b="1" dirty="0">
                <a:solidFill>
                  <a:schemeClr val="tx2"/>
                </a:solidFill>
                <a:cs typeface="Times New Roman" panose="02020603050405020304" pitchFamily="18" charset="0"/>
              </a:rPr>
              <a:t>OŠ "</a:t>
            </a:r>
            <a:r>
              <a:rPr lang="hr-HR" sz="1600" b="1" dirty="0" err="1">
                <a:solidFill>
                  <a:schemeClr val="tx2"/>
                </a:solidFill>
                <a:cs typeface="Times New Roman" panose="02020603050405020304" pitchFamily="18" charset="0"/>
              </a:rPr>
              <a:t>Podolice</a:t>
            </a:r>
            <a:r>
              <a:rPr lang="hr-HR" sz="1600" b="1" dirty="0">
                <a:solidFill>
                  <a:schemeClr val="tx2"/>
                </a:solidFill>
                <a:cs typeface="Times New Roman" panose="02020603050405020304" pitchFamily="18" charset="0"/>
              </a:rPr>
              <a:t>" Koprivnica</a:t>
            </a:r>
          </a:p>
        </p:txBody>
      </p:sp>
      <p:sp>
        <p:nvSpPr>
          <p:cNvPr id="16" name="Rezervirano mjesto sadržaja 3"/>
          <p:cNvSpPr>
            <a:spLocks noGrp="1"/>
          </p:cNvSpPr>
          <p:nvPr>
            <p:ph sz="half" idx="1"/>
          </p:nvPr>
        </p:nvSpPr>
        <p:spPr>
          <a:xfrm rot="18196649">
            <a:off x="5434970" y="5086292"/>
            <a:ext cx="2014578" cy="56244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OŠ „Prof. Blaž </a:t>
            </a:r>
            <a:r>
              <a:rPr lang="hr-HR" sz="16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Mađer</a:t>
            </a:r>
            <a:r>
              <a:rPr lang="hr-HR" sz="1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” Novigrad Podravski</a:t>
            </a:r>
          </a:p>
        </p:txBody>
      </p:sp>
      <p:sp>
        <p:nvSpPr>
          <p:cNvPr id="17" name="Rezervirano mjesto sadržaja 3"/>
          <p:cNvSpPr>
            <a:spLocks noGrp="1"/>
          </p:cNvSpPr>
          <p:nvPr>
            <p:ph sz="half" idx="1"/>
          </p:nvPr>
        </p:nvSpPr>
        <p:spPr>
          <a:xfrm>
            <a:off x="3802251" y="5926604"/>
            <a:ext cx="1887793" cy="29721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OŠ Sveti Ivan </a:t>
            </a:r>
            <a:r>
              <a:rPr lang="hr-HR" sz="16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Žabno</a:t>
            </a:r>
            <a:endParaRPr lang="hr-HR" sz="1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zervirano mjesto sadržaja 3"/>
          <p:cNvSpPr>
            <a:spLocks noGrp="1"/>
          </p:cNvSpPr>
          <p:nvPr>
            <p:ph sz="half" idx="1"/>
          </p:nvPr>
        </p:nvSpPr>
        <p:spPr>
          <a:xfrm>
            <a:off x="9502995" y="4188813"/>
            <a:ext cx="2133362" cy="56560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5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OŠ Ivan Lacković </a:t>
            </a:r>
            <a:r>
              <a:rPr lang="hr-HR" sz="15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Croata</a:t>
            </a:r>
            <a:endParaRPr lang="hr-HR" sz="15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5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Kalinovac</a:t>
            </a:r>
            <a:endParaRPr lang="hr-HR" sz="15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zervirano mjesto sadržaja 3"/>
          <p:cNvSpPr>
            <a:spLocks noGrp="1"/>
          </p:cNvSpPr>
          <p:nvPr>
            <p:ph sz="half" idx="1"/>
          </p:nvPr>
        </p:nvSpPr>
        <p:spPr>
          <a:xfrm>
            <a:off x="7933101" y="2549404"/>
            <a:ext cx="1790492" cy="58010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OŠ "</a:t>
            </a:r>
            <a:r>
              <a:rPr lang="hr-HR" sz="16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Fran</a:t>
            </a:r>
            <a:r>
              <a:rPr lang="hr-HR" sz="1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 </a:t>
            </a:r>
            <a:r>
              <a:rPr lang="hr-HR" sz="16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Koncelak</a:t>
            </a:r>
            <a:r>
              <a:rPr lang="hr-HR" sz="1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„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Drnje</a:t>
            </a:r>
            <a:endParaRPr lang="hr-HR" sz="1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zervirano mjesto sadržaja 3"/>
          <p:cNvSpPr>
            <a:spLocks noGrp="1"/>
          </p:cNvSpPr>
          <p:nvPr>
            <p:ph sz="half" idx="1"/>
          </p:nvPr>
        </p:nvSpPr>
        <p:spPr>
          <a:xfrm>
            <a:off x="4057623" y="2612632"/>
            <a:ext cx="1901490" cy="33992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hr-HR" sz="15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OŠ Koprivnički Ivanec</a:t>
            </a:r>
          </a:p>
        </p:txBody>
      </p:sp>
      <p:sp>
        <p:nvSpPr>
          <p:cNvPr id="23" name="Rezervirano mjesto sadržaja 3"/>
          <p:cNvSpPr>
            <a:spLocks noGrp="1"/>
          </p:cNvSpPr>
          <p:nvPr>
            <p:ph sz="half" idx="1"/>
          </p:nvPr>
        </p:nvSpPr>
        <p:spPr>
          <a:xfrm>
            <a:off x="6188317" y="1346452"/>
            <a:ext cx="1109191" cy="36499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hr-HR" sz="15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OŠ </a:t>
            </a:r>
            <a:r>
              <a:rPr lang="hr-HR" sz="15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Legrad</a:t>
            </a:r>
            <a:endParaRPr lang="hr-HR" sz="15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zervirano mjesto sadržaja 3"/>
          <p:cNvSpPr>
            <a:spLocks noGrp="1"/>
          </p:cNvSpPr>
          <p:nvPr>
            <p:ph sz="half" idx="1"/>
          </p:nvPr>
        </p:nvSpPr>
        <p:spPr>
          <a:xfrm>
            <a:off x="6502771" y="5718561"/>
            <a:ext cx="1268124" cy="356650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hr-HR" sz="1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OŠ Đurđevac</a:t>
            </a:r>
          </a:p>
        </p:txBody>
      </p:sp>
      <p:sp>
        <p:nvSpPr>
          <p:cNvPr id="25" name="Rezervirano mjesto sadržaja 3"/>
          <p:cNvSpPr>
            <a:spLocks noGrp="1"/>
          </p:cNvSpPr>
          <p:nvPr>
            <p:ph sz="half" idx="1"/>
          </p:nvPr>
        </p:nvSpPr>
        <p:spPr>
          <a:xfrm>
            <a:off x="2097542" y="5281808"/>
            <a:ext cx="1884523" cy="575970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hr-HR" sz="1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OŠ Ljudevita </a:t>
            </a:r>
            <a:r>
              <a:rPr lang="hr-HR" sz="16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Modeca</a:t>
            </a:r>
            <a:endParaRPr lang="hr-HR" sz="1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hr-HR" sz="1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Križevci</a:t>
            </a:r>
          </a:p>
        </p:txBody>
      </p:sp>
      <p:sp>
        <p:nvSpPr>
          <p:cNvPr id="26" name="Rezervirano mjesto sadržaja 3"/>
          <p:cNvSpPr>
            <a:spLocks noGrp="1"/>
          </p:cNvSpPr>
          <p:nvPr>
            <p:ph sz="half" idx="1"/>
          </p:nvPr>
        </p:nvSpPr>
        <p:spPr>
          <a:xfrm>
            <a:off x="1023607" y="4018914"/>
            <a:ext cx="2323286" cy="595159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hr-HR" sz="15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OŠ </a:t>
            </a:r>
            <a:r>
              <a:rPr lang="hr-HR" sz="15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Sidonije</a:t>
            </a:r>
            <a:r>
              <a:rPr lang="hr-HR" sz="15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 </a:t>
            </a:r>
            <a:r>
              <a:rPr lang="hr-HR" sz="15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Rubido</a:t>
            </a:r>
            <a:r>
              <a:rPr lang="hr-HR" sz="15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 </a:t>
            </a:r>
            <a:r>
              <a:rPr lang="hr-HR" sz="15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Erdödy</a:t>
            </a:r>
            <a:endParaRPr lang="hr-HR" sz="15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hr-HR" sz="15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Gornja Rijeka</a:t>
            </a:r>
          </a:p>
        </p:txBody>
      </p:sp>
      <p:sp>
        <p:nvSpPr>
          <p:cNvPr id="31" name="Dvanaesterokut 30"/>
          <p:cNvSpPr/>
          <p:nvPr/>
        </p:nvSpPr>
        <p:spPr>
          <a:xfrm>
            <a:off x="10190222" y="5071198"/>
            <a:ext cx="1838632" cy="1710812"/>
          </a:xfrm>
          <a:prstGeom prst="dodec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18 OŠ</a:t>
            </a:r>
          </a:p>
        </p:txBody>
      </p:sp>
      <p:pic>
        <p:nvPicPr>
          <p:cNvPr id="34" name="Slika 33">
            <a:extLst>
              <a:ext uri="{FF2B5EF4-FFF2-40B4-BE49-F238E27FC236}">
                <a16:creationId xmlns:a16="http://schemas.microsoft.com/office/drawing/2014/main" id="{DBD261F1-C35D-7082-7C53-3B4E47C5FC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3" t="27258" r="31148" b="27258"/>
          <a:stretch/>
        </p:blipFill>
        <p:spPr>
          <a:xfrm>
            <a:off x="10053273" y="168051"/>
            <a:ext cx="1622323" cy="1645358"/>
          </a:xfrm>
          <a:prstGeom prst="rect">
            <a:avLst/>
          </a:prstGeom>
        </p:spPr>
      </p:pic>
      <p:sp>
        <p:nvSpPr>
          <p:cNvPr id="27" name="Rezervirano mjesto sadržaja 3"/>
          <p:cNvSpPr>
            <a:spLocks noGrp="1"/>
          </p:cNvSpPr>
          <p:nvPr>
            <p:ph sz="half" idx="1"/>
          </p:nvPr>
        </p:nvSpPr>
        <p:spPr>
          <a:xfrm>
            <a:off x="7297508" y="1954585"/>
            <a:ext cx="2348057" cy="592957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hr-HR" sz="1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OŠ Mihovil </a:t>
            </a:r>
            <a:r>
              <a:rPr lang="hr-HR" sz="16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Pavlek</a:t>
            </a:r>
            <a:r>
              <a:rPr lang="hr-HR" sz="1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 </a:t>
            </a:r>
            <a:r>
              <a:rPr lang="hr-HR" sz="16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Miškina</a:t>
            </a:r>
            <a:endParaRPr lang="hr-HR" sz="1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hr-HR" sz="1600" b="1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Đelekovec</a:t>
            </a:r>
            <a:endParaRPr lang="hr-HR" sz="1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Rezervirano mjesto sadržaja 3"/>
          <p:cNvSpPr>
            <a:spLocks noGrp="1"/>
          </p:cNvSpPr>
          <p:nvPr>
            <p:ph sz="half" idx="1"/>
          </p:nvPr>
        </p:nvSpPr>
        <p:spPr>
          <a:xfrm>
            <a:off x="8864078" y="5569793"/>
            <a:ext cx="1071121" cy="54476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hr-HR" sz="1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OŠ Kloštar Podravski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89" y="5201485"/>
            <a:ext cx="1094994" cy="141085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163D83B-8920-59E6-7A8A-AB861F9FF2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456" y="2581946"/>
            <a:ext cx="1338662" cy="1148201"/>
          </a:xfrm>
          <a:prstGeom prst="rect">
            <a:avLst/>
          </a:prstGeom>
        </p:spPr>
      </p:pic>
      <p:sp>
        <p:nvSpPr>
          <p:cNvPr id="6" name="Rezervirano mjesto sadržaja 3">
            <a:extLst>
              <a:ext uri="{FF2B5EF4-FFF2-40B4-BE49-F238E27FC236}">
                <a16:creationId xmlns:a16="http://schemas.microsoft.com/office/drawing/2014/main" id="{911FC506-1E78-56B3-BB2E-D6945FE2A956}"/>
              </a:ext>
            </a:extLst>
          </p:cNvPr>
          <p:cNvSpPr txBox="1">
            <a:spLocks/>
          </p:cNvSpPr>
          <p:nvPr/>
        </p:nvSpPr>
        <p:spPr>
          <a:xfrm>
            <a:off x="2933996" y="3443332"/>
            <a:ext cx="1326321" cy="3037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r-HR" sz="15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OŠ Kalnik</a:t>
            </a:r>
          </a:p>
        </p:txBody>
      </p:sp>
    </p:spTree>
    <p:extLst>
      <p:ext uri="{BB962C8B-B14F-4D97-AF65-F5344CB8AC3E}">
        <p14:creationId xmlns:p14="http://schemas.microsoft.com/office/powerpoint/2010/main" val="14878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4D71440-AD62-3B21-4E3B-D62867587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7" y="3121398"/>
            <a:ext cx="1237785" cy="105810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2C29EC3-D809-7A03-8920-7751F41C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67" y="350940"/>
            <a:ext cx="3345355" cy="715906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Specifični ciljevi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6C0B61EC-9FC7-5057-30F8-66E23FE89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350940"/>
            <a:ext cx="1147924" cy="1360502"/>
          </a:xfrm>
          <a:prstGeom prst="rect">
            <a:avLst/>
          </a:prstGeom>
        </p:spPr>
      </p:pic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7157796"/>
              </p:ext>
            </p:extLst>
          </p:nvPr>
        </p:nvGraphicFramePr>
        <p:xfrm>
          <a:off x="1051191" y="1031191"/>
          <a:ext cx="1081129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3926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2792</TotalTime>
  <Words>892</Words>
  <Application>Microsoft Office PowerPoint</Application>
  <PresentationFormat>Široki zaslon</PresentationFormat>
  <Paragraphs>152</Paragraphs>
  <Slides>13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Tema sustava Office</vt:lpstr>
      <vt:lpstr>      POČETNA KONFERENCIJA PROGRAMA  ZAJEDNO  PROTIV  OVISNOSTI Potprogram  „Trening životnih vještina” 2024. - 2026.    </vt:lpstr>
      <vt:lpstr>Opći podaci o programu</vt:lpstr>
      <vt:lpstr>Ciljevi</vt:lpstr>
      <vt:lpstr>Specifični ciljevi</vt:lpstr>
      <vt:lpstr>Programske aktivnosti</vt:lpstr>
      <vt:lpstr>PowerPoint prezentacija</vt:lpstr>
      <vt:lpstr>PowerPoint prezentacija</vt:lpstr>
      <vt:lpstr>Osnovne škole koje sudjeluju u programu</vt:lpstr>
      <vt:lpstr>Specifični ciljevi</vt:lpstr>
      <vt:lpstr>Programske aktivnosti</vt:lpstr>
      <vt:lpstr>Specifični ciljevi</vt:lpstr>
      <vt:lpstr>Programske aktivnosti</vt:lpstr>
      <vt:lpstr>      Edukacija odgojno-obrazovnih djelatnika 11. studenoga 2024. u 14,00 sati u dvorani Domoljub   Predavanja i radionice - Ranko Rajović  „Trening životnih vještina” - Darko Roviš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Projekt:</dc:title>
  <dc:creator>ZZJZ KC</dc:creator>
  <cp:lastModifiedBy>zavod koprivnica</cp:lastModifiedBy>
  <cp:revision>181</cp:revision>
  <dcterms:created xsi:type="dcterms:W3CDTF">2023-01-18T11:08:45Z</dcterms:created>
  <dcterms:modified xsi:type="dcterms:W3CDTF">2024-11-07T09:23:21Z</dcterms:modified>
</cp:coreProperties>
</file>